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375" r:id="rId2"/>
    <p:sldId id="260" r:id="rId3"/>
    <p:sldId id="377" r:id="rId4"/>
    <p:sldId id="430" r:id="rId5"/>
    <p:sldId id="429" r:id="rId6"/>
    <p:sldId id="378" r:id="rId7"/>
    <p:sldId id="440" r:id="rId8"/>
    <p:sldId id="464" r:id="rId9"/>
    <p:sldId id="500" r:id="rId10"/>
    <p:sldId id="515" r:id="rId11"/>
    <p:sldId id="499" r:id="rId12"/>
    <p:sldId id="449" r:id="rId13"/>
    <p:sldId id="393" r:id="rId14"/>
    <p:sldId id="433" r:id="rId15"/>
    <p:sldId id="425" r:id="rId16"/>
    <p:sldId id="426" r:id="rId17"/>
    <p:sldId id="427" r:id="rId18"/>
    <p:sldId id="463" r:id="rId19"/>
    <p:sldId id="458" r:id="rId20"/>
    <p:sldId id="459" r:id="rId21"/>
    <p:sldId id="460" r:id="rId22"/>
    <p:sldId id="461" r:id="rId23"/>
    <p:sldId id="462" r:id="rId24"/>
    <p:sldId id="456" r:id="rId25"/>
    <p:sldId id="457" r:id="rId26"/>
    <p:sldId id="490" r:id="rId27"/>
    <p:sldId id="432" r:id="rId28"/>
    <p:sldId id="434" r:id="rId29"/>
    <p:sldId id="428" r:id="rId30"/>
    <p:sldId id="448" r:id="rId31"/>
    <p:sldId id="507" r:id="rId32"/>
    <p:sldId id="509" r:id="rId33"/>
    <p:sldId id="508" r:id="rId34"/>
    <p:sldId id="505" r:id="rId35"/>
    <p:sldId id="447" r:id="rId36"/>
    <p:sldId id="498" r:id="rId37"/>
    <p:sldId id="446" r:id="rId38"/>
    <p:sldId id="491" r:id="rId39"/>
    <p:sldId id="492" r:id="rId40"/>
    <p:sldId id="501" r:id="rId41"/>
    <p:sldId id="415" r:id="rId42"/>
    <p:sldId id="502" r:id="rId43"/>
    <p:sldId id="503" r:id="rId44"/>
    <p:sldId id="504" r:id="rId45"/>
    <p:sldId id="450" r:id="rId46"/>
    <p:sldId id="442" r:id="rId47"/>
    <p:sldId id="443" r:id="rId48"/>
    <p:sldId id="452" r:id="rId49"/>
    <p:sldId id="474" r:id="rId50"/>
    <p:sldId id="472" r:id="rId51"/>
    <p:sldId id="473" r:id="rId52"/>
    <p:sldId id="481" r:id="rId53"/>
    <p:sldId id="475" r:id="rId54"/>
    <p:sldId id="476" r:id="rId55"/>
    <p:sldId id="479" r:id="rId56"/>
    <p:sldId id="478" r:id="rId57"/>
    <p:sldId id="471" r:id="rId58"/>
    <p:sldId id="480" r:id="rId59"/>
    <p:sldId id="469" r:id="rId60"/>
    <p:sldId id="451" r:id="rId61"/>
    <p:sldId id="444" r:id="rId62"/>
    <p:sldId id="454" r:id="rId63"/>
    <p:sldId id="483" r:id="rId64"/>
    <p:sldId id="482" r:id="rId65"/>
    <p:sldId id="445" r:id="rId66"/>
    <p:sldId id="453" r:id="rId67"/>
    <p:sldId id="484" r:id="rId68"/>
    <p:sldId id="485" r:id="rId69"/>
    <p:sldId id="486" r:id="rId70"/>
    <p:sldId id="487" r:id="rId71"/>
    <p:sldId id="489" r:id="rId72"/>
    <p:sldId id="497" r:id="rId73"/>
    <p:sldId id="514" r:id="rId74"/>
    <p:sldId id="513" r:id="rId75"/>
    <p:sldId id="488" r:id="rId76"/>
    <p:sldId id="493" r:id="rId77"/>
    <p:sldId id="494" r:id="rId78"/>
    <p:sldId id="510" r:id="rId79"/>
    <p:sldId id="496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8" d="100"/>
          <a:sy n="78" d="100"/>
        </p:scale>
        <p:origin x="4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5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2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2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task/stereo-depth-estimation" TargetMode="External"/><Relationship Id="rId2" Type="http://schemas.openxmlformats.org/officeDocument/2006/relationships/hyperlink" Target="http://16385.courses.cs.cmu.edu/spring2022/courseinf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203.08195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21681163.2021.1997648" TargetMode="External"/><Relationship Id="rId7" Type="http://schemas.openxmlformats.org/officeDocument/2006/relationships/hyperlink" Target="https://paperswithcode.com/task/monocular-depth-estimation" TargetMode="External"/><Relationship Id="rId2" Type="http://schemas.openxmlformats.org/officeDocument/2006/relationships/hyperlink" Target="https://arxiv.org/pdf/1812.1194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501.11841" TargetMode="External"/><Relationship Id="rId5" Type="http://schemas.openxmlformats.org/officeDocument/2006/relationships/hyperlink" Target="https://arxiv.org/abs/2406.09414" TargetMode="External"/><Relationship Id="rId4" Type="http://schemas.openxmlformats.org/officeDocument/2006/relationships/hyperlink" Target="https://arxiv.org/abs/2401.10891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9.png"/><Relationship Id="rId5" Type="http://schemas.openxmlformats.org/officeDocument/2006/relationships/image" Target="../media/image130.png"/><Relationship Id="rId10" Type="http://schemas.openxmlformats.org/officeDocument/2006/relationships/image" Target="../media/image18.png"/><Relationship Id="rId4" Type="http://schemas.openxmlformats.org/officeDocument/2006/relationships/image" Target="../media/image110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opencv.org/4.x/dd/d53/tutorial_py_depthmap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1.03.11.434881v1.ful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1.03.11.434881v1.ful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v7labs.com/open-datasets/kitti-vision-benchmark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libs.net/datasets/kitti/eval_scene_flow.php?benchmark=stereo#:~:text=D1%3A%20Percentage%20of%20stereo%20disparity,Percentage%20of%20optical%20flow%20outli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.middlebury.edu/stereo/eval3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pdf/2108.09770v1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amcoreprint.com/checkerboard" TargetMode="External"/><Relationship Id="rId2" Type="http://schemas.openxmlformats.org/officeDocument/2006/relationships/hyperlink" Target="https://cali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3.08669.pdf" TargetMode="External"/><Relationship Id="rId7" Type="http://schemas.openxmlformats.org/officeDocument/2006/relationships/hyperlink" Target="https://arxiv.org/abs/2407.07816" TargetMode="External"/><Relationship Id="rId2" Type="http://schemas.openxmlformats.org/officeDocument/2006/relationships/hyperlink" Target="https://arxiv.org/pdf/1606.0037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007.12140v5.pdf" TargetMode="External"/><Relationship Id="rId5" Type="http://schemas.openxmlformats.org/officeDocument/2006/relationships/hyperlink" Target="https://arxiv.org/pdf/2108.09770.pdf" TargetMode="External"/><Relationship Id="rId4" Type="http://schemas.openxmlformats.org/officeDocument/2006/relationships/hyperlink" Target="https://arxiv.org/pdf/1803.09719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Stereogeometry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3-D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691BB-0AEE-3306-B631-513E0C667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2B2F-2EC9-F829-27F2-25B6028A6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 Bibliography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46DBA-57C8-3423-5D6C-3FEFC6AF4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Selections from the large and expanding literature   </a:t>
            </a:r>
          </a:p>
          <a:p>
            <a:r>
              <a:rPr lang="en-US" dirty="0"/>
              <a:t>Classical stereo vision </a:t>
            </a:r>
          </a:p>
          <a:p>
            <a:pPr lvl="1"/>
            <a:r>
              <a:rPr lang="en-US" dirty="0"/>
              <a:t>The 14_StereoVision_classical.pptx slides in the course GitHub repository  </a:t>
            </a:r>
          </a:p>
          <a:p>
            <a:pPr lvl="1"/>
            <a:r>
              <a:rPr lang="en-US" dirty="0"/>
              <a:t>Mathew O’Toole’s CMU </a:t>
            </a:r>
            <a:r>
              <a:rPr lang="en-US" dirty="0">
                <a:hlinkClick r:id="rId2"/>
              </a:rPr>
              <a:t>CS 16-385 lecture notes </a:t>
            </a:r>
            <a:r>
              <a:rPr lang="en-US" dirty="0"/>
              <a:t>   </a:t>
            </a:r>
          </a:p>
          <a:p>
            <a:r>
              <a:rPr lang="en-US" dirty="0"/>
              <a:t>Many other important papers under the </a:t>
            </a:r>
            <a:r>
              <a:rPr lang="en-US" b="1" dirty="0">
                <a:hlinkClick r:id="rId3"/>
              </a:rPr>
              <a:t>Papers with Code Stereo Depth Estimation task  </a:t>
            </a:r>
            <a:endParaRPr lang="en-US" b="1" dirty="0"/>
          </a:p>
          <a:p>
            <a:r>
              <a:rPr lang="en-US" dirty="0"/>
              <a:t>LIDAR integration  </a:t>
            </a:r>
          </a:p>
          <a:p>
            <a:pPr lvl="1"/>
            <a:r>
              <a:rPr lang="en-US" dirty="0" err="1">
                <a:hlinkClick r:id="rId4"/>
              </a:rPr>
              <a:t>DeepFusion</a:t>
            </a:r>
            <a:r>
              <a:rPr lang="en-US" dirty="0">
                <a:hlinkClick r:id="rId4"/>
              </a:rPr>
              <a:t>: Lidar-Camera Deep Fusion for Multi-Modal 3D Object Detection, Li, et.al., 2022   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078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</a:t>
            </a:r>
            <a:r>
              <a:rPr lang="en-US" sz="4000">
                <a:latin typeface="+mn-lt"/>
              </a:rPr>
              <a:t>Vision Bibliography 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Samples from the large and expanding literature   </a:t>
            </a:r>
          </a:p>
          <a:p>
            <a:r>
              <a:rPr lang="en-US" dirty="0"/>
              <a:t>Monocular depth estimation  </a:t>
            </a:r>
          </a:p>
          <a:p>
            <a:pPr lvl="1"/>
            <a:r>
              <a:rPr lang="en-US" dirty="0">
                <a:hlinkClick r:id="rId2"/>
              </a:rPr>
              <a:t>High Quality Monocular Depth Estimation via Transfer Learning, </a:t>
            </a:r>
            <a:r>
              <a:rPr lang="en-US" dirty="0" err="1">
                <a:hlinkClick r:id="rId2"/>
              </a:rPr>
              <a:t>Alhashim</a:t>
            </a:r>
            <a:r>
              <a:rPr lang="en-US" dirty="0">
                <a:hlinkClick r:id="rId2"/>
              </a:rPr>
              <a:t> and Wonka, 2019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Randomly connected neural networks for self supervised monocular depth estimation, Tukra and </a:t>
            </a:r>
            <a:r>
              <a:rPr lang="en-US" dirty="0" err="1">
                <a:hlinkClick r:id="rId3"/>
              </a:rPr>
              <a:t>Giannarou</a:t>
            </a:r>
            <a:r>
              <a:rPr lang="en-US" dirty="0">
                <a:hlinkClick r:id="rId3"/>
              </a:rPr>
              <a:t>, 2021</a:t>
            </a:r>
            <a:endParaRPr lang="en-US" dirty="0"/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  <a:hlinkClick r:id="rId4"/>
              </a:rPr>
              <a:t>Depth Anything: Unleashing the Power of Large-Scale Unlabeled Data</a:t>
            </a:r>
            <a:r>
              <a:rPr lang="en-US" dirty="0">
                <a:hlinkClick r:id="rId4"/>
              </a:rPr>
              <a:t>, Yang, et. al., 2024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Depth Anything V2, Yang, et. al., 2024</a:t>
            </a:r>
            <a:endParaRPr lang="en-US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  <a:hlinkClick r:id="rId6"/>
              </a:rPr>
              <a:t>Survey on Monocular Metric Depth Estimation, Zhang, 2025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linkClick r:id="rId7"/>
              </a:rPr>
              <a:t>Papers with Code, Monocular depth estimation </a:t>
            </a:r>
            <a:endParaRPr lang="en-US" dirty="0">
              <a:hlinkClick r:id="rId3"/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64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Geometry of 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1663268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Solving this problem requires a model for the cameras</a:t>
            </a:r>
          </a:p>
          <a:p>
            <a:r>
              <a:rPr lang="en-US" dirty="0"/>
              <a:t>Solve for point locations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</p:cNvCxnSpPr>
          <p:nvPr/>
        </p:nvCxnSpPr>
        <p:spPr>
          <a:xfrm flipH="1" flipV="1">
            <a:off x="8743113" y="1306907"/>
            <a:ext cx="1567120" cy="439091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10100833" y="5007323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921708" y="4990725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Depth estimation from stereo pair matching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E1C7D-AAB6-45DE-9DBB-1ADBA261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146" y="1539381"/>
            <a:ext cx="5834514" cy="51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29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create a 3-D scene must </a:t>
            </a:r>
            <a:r>
              <a:rPr lang="en-US" b="1" dirty="0"/>
              <a:t>rectify</a:t>
            </a:r>
            <a:r>
              <a:rPr lang="en-US" dirty="0"/>
              <a:t> the cameras </a:t>
            </a:r>
            <a:endParaRPr lang="en-US" b="1" dirty="0"/>
          </a:p>
          <a:p>
            <a:r>
              <a:rPr lang="en-US" dirty="0"/>
              <a:t>When cameras are rectified the </a:t>
            </a:r>
            <a:r>
              <a:rPr lang="en-US" b="1" dirty="0"/>
              <a:t>image planes are coplanar </a:t>
            </a:r>
          </a:p>
          <a:p>
            <a:r>
              <a:rPr lang="en-US" dirty="0"/>
              <a:t>With rectified images can </a:t>
            </a:r>
            <a:r>
              <a:rPr lang="en-US" b="1" dirty="0"/>
              <a:t>triangulate</a:t>
            </a:r>
            <a:r>
              <a:rPr lang="en-US" dirty="0"/>
              <a:t> distance to each point on the image plane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6466608" y="3509587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4623953" y="6083128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4679372" y="3509587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4623953" y="5397328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8295408" y="5453333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6466607" y="3509586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3719944" y="5397328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7375812" y="5404842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5219698" y="6098797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3903204" y="5485084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4554366" y="49994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5836226" y="465381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4228158" y="6034504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8094204" y="595678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8380535" y="535058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blipFill>
                <a:blip r:embed="rId2"/>
                <a:stretch>
                  <a:fillRect l="-4301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7796331" y="4988319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921CF-9A1F-6020-6067-51E3ADB19FC2}"/>
              </a:ext>
            </a:extLst>
          </p:cNvPr>
          <p:cNvSpPr txBox="1"/>
          <p:nvPr/>
        </p:nvSpPr>
        <p:spPr>
          <a:xfrm>
            <a:off x="5565299" y="563713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5019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7" grpId="0"/>
      <p:bldP spid="38" grpId="0"/>
      <p:bldP spid="39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b="1" dirty="0"/>
              <a:t>Depth, </a:t>
            </a:r>
            <a:r>
              <a:rPr lang="en-US" b="1" i="1" dirty="0"/>
              <a:t>Z</a:t>
            </a:r>
            <a:r>
              <a:rPr lang="en-US" b="1" dirty="0"/>
              <a:t>, is the inverse of disparity, </a:t>
            </a:r>
            <a:r>
              <a:rPr lang="en-US" b="1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565074" y="57810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2258" y="2540010"/>
                <a:ext cx="4061648" cy="393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" y="2540010"/>
                <a:ext cx="4061648" cy="3931974"/>
              </a:xfrm>
              <a:prstGeom prst="rect">
                <a:avLst/>
              </a:prstGeom>
              <a:blipFill>
                <a:blip r:embed="rId2"/>
                <a:stretch>
                  <a:fillRect l="-3153" t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endParaRPr lang="en-US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503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dirty="0"/>
              <a:t>Depth, </a:t>
            </a:r>
            <a:r>
              <a:rPr lang="en-US" i="1" dirty="0"/>
              <a:t>Z</a:t>
            </a:r>
            <a:r>
              <a:rPr lang="en-US" dirty="0"/>
              <a:t>, is the inverse of disparity, </a:t>
            </a:r>
            <a:r>
              <a:rPr lang="en-US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538112" y="5773196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</a:t>
                </a:r>
                <a:r>
                  <a:rPr lang="en-US" b="1" dirty="0"/>
                  <a:t>linear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inverse to the baseline, </a:t>
                </a:r>
                <a:r>
                  <a:rPr lang="en-US" i="1" dirty="0"/>
                  <a:t>B</a:t>
                </a:r>
                <a:endParaRPr lang="en-US" dirty="0"/>
              </a:p>
              <a:p>
                <a:r>
                  <a:rPr lang="en-US" dirty="0"/>
                  <a:t>Sufficient baseline is required to accurately estimate </a:t>
                </a:r>
                <a:r>
                  <a:rPr lang="en-US" i="1" dirty="0"/>
                  <a:t>Z</a:t>
                </a:r>
              </a:p>
              <a:p>
                <a:r>
                  <a:rPr lang="en-US" dirty="0"/>
                  <a:t>Error in </a:t>
                </a:r>
                <a:r>
                  <a:rPr lang="en-US" i="1" dirty="0"/>
                  <a:t>Z</a:t>
                </a:r>
                <a:r>
                  <a:rPr lang="en-US" dirty="0"/>
                  <a:t> increases with smaller </a:t>
                </a:r>
                <a:r>
                  <a:rPr lang="en-US" i="1" dirty="0"/>
                  <a:t>d</a:t>
                </a:r>
                <a:r>
                  <a:rPr lang="en-US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  <a:blipFill>
                <a:blip r:embed="rId2"/>
                <a:stretch>
                  <a:fillRect l="-2757" t="-2201" r="-3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6F8B9E-C9F2-285D-519A-FE65423F294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endParaRPr lang="en-US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6F8B9E-C9F2-285D-519A-FE65423F2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0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Epipolar</a:t>
            </a:r>
            <a:r>
              <a:rPr lang="en-US" sz="4000" dirty="0"/>
              <a:t> Geometry for 3-D Vision</a:t>
            </a:r>
          </a:p>
        </p:txBody>
      </p:sp>
    </p:spTree>
    <p:extLst>
      <p:ext uri="{BB962C8B-B14F-4D97-AF65-F5344CB8AC3E}">
        <p14:creationId xmlns:p14="http://schemas.microsoft.com/office/powerpoint/2010/main" val="4146546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Review: 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Homogeneous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Principle Point</a:t>
            </a:r>
          </a:p>
        </p:txBody>
      </p:sp>
    </p:spTree>
    <p:extLst>
      <p:ext uri="{BB962C8B-B14F-4D97-AF65-F5344CB8AC3E}">
        <p14:creationId xmlns:p14="http://schemas.microsoft.com/office/powerpoint/2010/main" val="4196623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Stereography and 3-D CV algorithms attempt to construct 3-D models of the real world </a:t>
            </a:r>
          </a:p>
          <a:p>
            <a:r>
              <a:rPr lang="en-US" dirty="0"/>
              <a:t>3-D CV uses two or more camera poses to create 3-D models  </a:t>
            </a:r>
          </a:p>
          <a:p>
            <a:r>
              <a:rPr lang="en-US" dirty="0"/>
              <a:t>3-D CV has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Scanning 3-D shapes of real objects</a:t>
            </a:r>
          </a:p>
          <a:p>
            <a:pPr lvl="1"/>
            <a:r>
              <a:rPr lang="en-US" dirty="0"/>
              <a:t>Medical imaging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3-D CV is now dominated by deep NN models </a:t>
            </a:r>
          </a:p>
          <a:p>
            <a:r>
              <a:rPr lang="en-US" dirty="0"/>
              <a:t>Task is closely related to image stitching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7218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5"/>
            <a:ext cx="10515600" cy="297627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/>
              <a:t>Baseline</a:t>
            </a:r>
            <a:r>
              <a:rPr lang="en-US" dirty="0"/>
              <a:t> connects optic centers of cameras </a:t>
            </a:r>
          </a:p>
          <a:p>
            <a:r>
              <a:rPr lang="en-US" dirty="0"/>
              <a:t>Baseline crosses the image planes at the </a:t>
            </a:r>
            <a:r>
              <a:rPr lang="en-US" b="1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e’</a:t>
            </a:r>
          </a:p>
          <a:p>
            <a:r>
              <a:rPr lang="en-US" dirty="0"/>
              <a:t>The points X, o, and o’ define the </a:t>
            </a:r>
            <a:r>
              <a:rPr lang="en-US" b="1" dirty="0" err="1"/>
              <a:t>epipolar</a:t>
            </a:r>
            <a:r>
              <a:rPr lang="en-US" b="1" dirty="0"/>
              <a:t> plane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FD5077A-620B-49C9-A329-AF6CB91F9657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87271-1627-4C1A-8CA8-2C5CA9237F0C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19D451-C736-4B6B-95A1-F742018C93DB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0511060-D1F0-42CA-AF62-0B740F40336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2106F9-359C-4E53-82CC-68CD69525E91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788DEE-C5F9-42E6-9DF9-DD61144E163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666D0628-2466-4DDA-A799-737F8DDCCA0D}"/>
              </a:ext>
            </a:extLst>
          </p:cNvPr>
          <p:cNvSpPr/>
          <p:nvPr/>
        </p:nvSpPr>
        <p:spPr>
          <a:xfrm rot="279166" flipH="1">
            <a:off x="6468355" y="48501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CCD33-3DA5-4A0D-B1A1-54F0FDC5D8F2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B5B2919-B163-4B16-96F3-167656B021FD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DA40BF-30DA-4C5A-9343-52416F986B9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8547B-D2D0-49A7-9631-A732A1605374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4AB0FB4A-968C-4B4D-8970-6DEE5C3794E0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A27F954B-EC19-4C1F-B89A-2878332300D7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9EFFD56-9741-475E-9BE6-DCC73EE45715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CBBB5CB-6796-4E28-BA5E-93D3B4F451CC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B21A4A-058D-475C-AC84-3818E2D460E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601567" y="6304133"/>
            <a:ext cx="1810867" cy="5721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22896D-91DE-46A5-967C-AE3C03893B54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1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2" grpId="0" animBg="1"/>
      <p:bldP spid="43" grpId="0"/>
      <p:bldP spid="47" grpId="0" animBg="1"/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91990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 err="1"/>
              <a:t>Epipolar</a:t>
            </a:r>
            <a:r>
              <a:rPr lang="en-US" b="1" dirty="0"/>
              <a:t> lines </a:t>
            </a:r>
            <a:r>
              <a:rPr lang="en-US" dirty="0"/>
              <a:t>connect </a:t>
            </a:r>
            <a:r>
              <a:rPr lang="en-US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 to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e</a:t>
            </a:r>
            <a:r>
              <a:rPr lang="en-US" dirty="0"/>
              <a:t>’ to </a:t>
            </a:r>
            <a:r>
              <a:rPr lang="en-US" i="1" dirty="0"/>
              <a:t>x</a:t>
            </a:r>
            <a:r>
              <a:rPr lang="en-US" dirty="0"/>
              <a:t>’ </a:t>
            </a:r>
          </a:p>
          <a:p>
            <a:r>
              <a:rPr lang="en-US" dirty="0" err="1"/>
              <a:t>Epipolar</a:t>
            </a:r>
            <a:r>
              <a:rPr lang="en-US" dirty="0"/>
              <a:t> lines lie in the </a:t>
            </a:r>
            <a:r>
              <a:rPr lang="en-US" dirty="0" err="1"/>
              <a:t>epipolar</a:t>
            </a:r>
            <a:r>
              <a:rPr lang="en-US" dirty="0"/>
              <a:t> plane</a:t>
            </a:r>
          </a:p>
          <a:p>
            <a:r>
              <a:rPr lang="en-US" dirty="0"/>
              <a:t>Notice that the </a:t>
            </a:r>
            <a:r>
              <a:rPr lang="en-US" dirty="0" err="1"/>
              <a:t>epipolar</a:t>
            </a:r>
            <a:r>
              <a:rPr lang="en-US" dirty="0"/>
              <a:t> lines are </a:t>
            </a:r>
            <a:r>
              <a:rPr lang="en-US" b="1" dirty="0"/>
              <a:t>slanted</a:t>
            </a:r>
            <a:r>
              <a:rPr lang="en-US" dirty="0"/>
              <a:t> on the image plane</a:t>
            </a:r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62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Projections to Camera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projection matrix, </a:t>
                </a:r>
                <a:r>
                  <a:rPr lang="en-US" b="1" i="1" dirty="0"/>
                  <a:t>P</a:t>
                </a:r>
                <a:r>
                  <a:rPr lang="en-US" b="1" dirty="0"/>
                  <a:t>, </a:t>
                </a:r>
                <a:r>
                  <a:rPr lang="en-US" dirty="0"/>
                  <a:t>is a similarity transform </a:t>
                </a:r>
              </a:p>
              <a:p>
                <a:r>
                  <a:rPr lang="en-US" dirty="0"/>
                  <a:t>In heterogeneous coordinates, project along ray with a scale,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4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92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5338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500" dirty="0"/>
              <a:t>Credit, Kris </a:t>
            </a:r>
            <a:r>
              <a:rPr lang="en-US" sz="1500" dirty="0" err="1"/>
              <a:t>Kitani</a:t>
            </a:r>
            <a:r>
              <a:rPr lang="en-US" sz="1500" dirty="0"/>
              <a:t> - CMU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BF736-4E8F-487B-AD4A-941F5255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9" y="1933444"/>
            <a:ext cx="10015814" cy="41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9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 </a:t>
            </a:r>
          </a:p>
          <a:p>
            <a:r>
              <a:rPr lang="en-US" dirty="0"/>
              <a:t>Do we need to search entire pair of images for matching points? </a:t>
            </a:r>
          </a:p>
          <a:p>
            <a:r>
              <a:rPr lang="en-US" dirty="0"/>
              <a:t>No! We only need to search along the </a:t>
            </a:r>
            <a:r>
              <a:rPr lang="en-US" dirty="0" err="1"/>
              <a:t>epipolar</a:t>
            </a:r>
            <a:r>
              <a:rPr lang="en-US" dirty="0"/>
              <a:t> line, </a:t>
            </a:r>
            <a:r>
              <a:rPr lang="en-US" i="1" dirty="0"/>
              <a:t>l’</a:t>
            </a:r>
          </a:p>
          <a:p>
            <a:r>
              <a:rPr lang="en-US" dirty="0"/>
              <a:t>Enforce the </a:t>
            </a:r>
            <a:r>
              <a:rPr lang="en-US" b="1" dirty="0" err="1"/>
              <a:t>epipolar</a:t>
            </a:r>
            <a:r>
              <a:rPr lang="en-US" b="1" dirty="0"/>
              <a:t> constraint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7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8" grpId="0" animBg="1"/>
      <p:bldP spid="50" grpId="0" animBg="1"/>
      <p:bldP spid="45" grpId="0" animBg="1"/>
      <p:bldP spid="55" grpId="0" animBg="1"/>
      <p:bldP spid="57" grpId="0"/>
      <p:bldP spid="75" grpId="0"/>
      <p:bldP spid="76" grpId="0" animBg="1"/>
      <p:bldP spid="77" grpId="0"/>
      <p:bldP spid="82" grpId="0"/>
      <p:bldP spid="83" grpId="0" animBg="1"/>
      <p:bldP spid="84" grpId="0"/>
      <p:bldP spid="47" grpId="0"/>
      <p:bldP spid="51" grpId="0"/>
      <p:bldP spid="52" grpId="0" animBg="1"/>
      <p:bldP spid="53" grpId="0"/>
      <p:bldP spid="54" grpId="0" animBg="1"/>
      <p:bldP spid="56" grpId="0"/>
      <p:bldP spid="85" grpId="0"/>
      <p:bldP spid="87" grpId="0"/>
      <p:bldP spid="34" grpId="0" animBg="1"/>
      <p:bldP spid="3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Image Rectification</a:t>
            </a:r>
          </a:p>
        </p:txBody>
      </p:sp>
    </p:spTree>
    <p:extLst>
      <p:ext uri="{BB962C8B-B14F-4D97-AF65-F5344CB8AC3E}">
        <p14:creationId xmlns:p14="http://schemas.microsoft.com/office/powerpoint/2010/main" val="152976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Rectified images have </a:t>
            </a:r>
            <a:r>
              <a:rPr lang="en-US" b="1" dirty="0"/>
              <a:t>horizontal </a:t>
            </a:r>
            <a:r>
              <a:rPr lang="en-US" b="1" dirty="0" err="1"/>
              <a:t>epipolar</a:t>
            </a:r>
            <a:r>
              <a:rPr lang="en-US" b="1" dirty="0"/>
              <a:t> lines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Rectified image planes are coplanar </a:t>
                </a:r>
              </a:p>
              <a:p>
                <a:r>
                  <a:rPr lang="en-US" dirty="0"/>
                  <a:t>When </a:t>
                </a:r>
                <a:r>
                  <a:rPr lang="en-US" dirty="0" err="1"/>
                  <a:t>epipolar</a:t>
                </a:r>
                <a:r>
                  <a:rPr lang="en-US" dirty="0"/>
                  <a:t> line is horizontal where is the </a:t>
                </a:r>
                <a:r>
                  <a:rPr lang="en-US" dirty="0" err="1"/>
                  <a:t>epipode</a:t>
                </a:r>
                <a:r>
                  <a:rPr lang="en-US" dirty="0"/>
                  <a:t>? </a:t>
                </a:r>
              </a:p>
              <a:p>
                <a:r>
                  <a:rPr lang="en-US" b="1" dirty="0" err="1"/>
                  <a:t>Epipode</a:t>
                </a:r>
                <a:r>
                  <a:rPr lang="en-US" b="1" dirty="0"/>
                  <a:t> is 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b="1" dirty="0"/>
                  <a:t>!</a:t>
                </a:r>
              </a:p>
              <a:p>
                <a:r>
                  <a:rPr lang="en-US" b="1" dirty="0" err="1"/>
                  <a:t>Epipolar</a:t>
                </a:r>
                <a:r>
                  <a:rPr lang="en-US" b="1" dirty="0"/>
                  <a:t> lines are horizontal </a:t>
                </a:r>
                <a:r>
                  <a:rPr lang="en-US" dirty="0"/>
                  <a:t>on the image planes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6411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6" grpId="0"/>
      <p:bldP spid="27" grpId="0"/>
      <p:bldP spid="28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be a </a:t>
                </a:r>
                <a:r>
                  <a:rPr lang="en-US" b="1" dirty="0"/>
                  <a:t>rotation matrix</a:t>
                </a:r>
              </a:p>
              <a:p>
                <a:r>
                  <a:rPr lang="en-US" dirty="0"/>
                  <a:t>When image planes are coplanar: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, the identity</a:t>
                </a:r>
              </a:p>
              <a:p>
                <a:r>
                  <a:rPr lang="en-US" dirty="0"/>
                  <a:t>The </a:t>
                </a:r>
                <a:r>
                  <a:rPr lang="en-US" b="1" dirty="0" err="1"/>
                  <a:t>epiploar</a:t>
                </a:r>
                <a:r>
                  <a:rPr lang="en-US" b="1" dirty="0"/>
                  <a:t> line is now parallel to the x-axis   </a:t>
                </a:r>
              </a:p>
              <a:p>
                <a:r>
                  <a:rPr lang="en-US" dirty="0"/>
                  <a:t>Only need to search for matches along x-axis direction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5045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create a high resolution depth map of a scene? </a:t>
            </a:r>
          </a:p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946688" y="1638441"/>
            <a:ext cx="10702871" cy="442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Start with rectified images which have </a:t>
            </a:r>
            <a:r>
              <a:rPr lang="en-US" sz="2400" b="1" dirty="0"/>
              <a:t>horizontal </a:t>
            </a:r>
            <a:r>
              <a:rPr lang="en-US" sz="2400" b="1" dirty="0" err="1"/>
              <a:t>epipolar</a:t>
            </a:r>
            <a:r>
              <a:rPr lang="en-US" sz="2400" b="1" dirty="0"/>
              <a:t> 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pixel in left image: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Find horizontal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on right image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Search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for matches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Compute disparity and depth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14F3-F4FF-4A09-B46D-DD1B14F1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02" y="3924046"/>
            <a:ext cx="508679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Depth map of room scene from stereo camera pair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https://docs.opencv.org/4.x/dd/d53/tutorial_py_depthmap.html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A4662-0A35-466C-BB3C-C9EAFA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4" y="1694481"/>
            <a:ext cx="10055337" cy="39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Limits of Depth Estimation Models</a:t>
            </a:r>
          </a:p>
        </p:txBody>
      </p:sp>
    </p:spTree>
    <p:extLst>
      <p:ext uri="{BB962C8B-B14F-4D97-AF65-F5344CB8AC3E}">
        <p14:creationId xmlns:p14="http://schemas.microsoft.com/office/powerpoint/2010/main" val="1064199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Stereo Depth Estimation Uses 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Location of points and lines in space is ambiguous in a single camera view</a:t>
            </a:r>
          </a:p>
          <a:p>
            <a:r>
              <a:rPr lang="en-US" dirty="0"/>
              <a:t>4 points along a line on different world planes   </a:t>
            </a:r>
          </a:p>
          <a:p>
            <a:r>
              <a:rPr lang="en-US" dirty="0"/>
              <a:t>All 3 sets of points fall at the same points on the image plane</a:t>
            </a:r>
          </a:p>
          <a:p>
            <a:r>
              <a:rPr lang="en-US" b="1" dirty="0"/>
              <a:t>Slant</a:t>
            </a:r>
            <a:r>
              <a:rPr lang="en-US" dirty="0"/>
              <a:t> of the line makes depth ambiguous </a:t>
            </a:r>
          </a:p>
          <a:p>
            <a:r>
              <a:rPr lang="en-US" dirty="0"/>
              <a:t>Prospective transformation of edge-on surface has 0 eigenvalues!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</p:cNvCxnSpPr>
          <p:nvPr/>
        </p:nvCxnSpPr>
        <p:spPr>
          <a:xfrm flipV="1">
            <a:off x="8635825" y="2283229"/>
            <a:ext cx="0" cy="3131422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13852" y="2940634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579562" y="403225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8131775" y="1544440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8987703" y="2429519"/>
            <a:ext cx="1104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1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006610" y="4110617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31640" y="4047262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23996" y="2879951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13852" y="3290772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13852" y="3683819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13852" y="4033957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F1C044-1A01-F115-1BCB-FD4C2D517429}"/>
              </a:ext>
            </a:extLst>
          </p:cNvPr>
          <p:cNvGrpSpPr/>
          <p:nvPr/>
        </p:nvGrpSpPr>
        <p:grpSpPr>
          <a:xfrm rot="20391444">
            <a:off x="11145780" y="3073792"/>
            <a:ext cx="152127" cy="1003022"/>
            <a:chOff x="11707371" y="2253726"/>
            <a:chExt cx="149222" cy="11717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289C6F1-824F-4323-59F0-3D71139B215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C4DE37-5585-25BA-6BE1-74E3E5E81BEB}"/>
                </a:ext>
              </a:extLst>
            </p:cNvPr>
            <p:cNvCxnSpPr>
              <a:cxnSpLocks/>
              <a:stCxn id="49" idx="4"/>
              <a:endCxn id="53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39BAC21-1350-E343-4B18-3B2476C97F79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07BEAE-9846-039F-4216-12E8F027DAD1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B8C0EB4-7319-DDDE-6E90-576FF81D94B6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F7F8FC-1987-CFA0-16D6-1436B8D15A48}"/>
              </a:ext>
            </a:extLst>
          </p:cNvPr>
          <p:cNvGrpSpPr/>
          <p:nvPr/>
        </p:nvGrpSpPr>
        <p:grpSpPr>
          <a:xfrm rot="1698242">
            <a:off x="9705706" y="3240396"/>
            <a:ext cx="116625" cy="897261"/>
            <a:chOff x="11707371" y="2253726"/>
            <a:chExt cx="149222" cy="117178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A92062-6DC9-263C-CAAA-5B57D40106EA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53AA3D-3636-24C7-48BC-F7760EF4ABD0}"/>
                </a:ext>
              </a:extLst>
            </p:cNvPr>
            <p:cNvCxnSpPr>
              <a:cxnSpLocks/>
              <a:stCxn id="55" idx="4"/>
              <a:endCxn id="59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487DA5B-7612-42EA-33B0-033F6C74856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D5D8E3-9BFA-E8D0-9EFA-866C78D1A100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C5CBDC-E7B4-C332-8C2C-970D1D1C09A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F4CE25-EF0D-DA8F-9C33-E062C2C3786C}"/>
              </a:ext>
            </a:extLst>
          </p:cNvPr>
          <p:cNvGrpSpPr/>
          <p:nvPr/>
        </p:nvGrpSpPr>
        <p:grpSpPr>
          <a:xfrm flipH="1">
            <a:off x="8632583" y="3590807"/>
            <a:ext cx="45719" cy="512756"/>
            <a:chOff x="11707371" y="2253726"/>
            <a:chExt cx="149222" cy="11717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A7AC2D-58B0-8D84-12FB-10B31E0793D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52EC671-4F28-629E-DAD2-F73A557889C7}"/>
                </a:ext>
              </a:extLst>
            </p:cNvPr>
            <p:cNvCxnSpPr>
              <a:cxnSpLocks/>
              <a:stCxn id="61" idx="4"/>
              <a:endCxn id="65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86199FF-E318-EA6F-4FED-2B8CFDC4EDF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361B82-E082-3A0C-1727-D99962384017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4D412B-898E-729C-DE5A-477BA165B94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EE902EB-6E9E-E51C-E6A4-B4B293D36430}"/>
              </a:ext>
            </a:extLst>
          </p:cNvPr>
          <p:cNvCxnSpPr>
            <a:cxnSpLocks/>
          </p:cNvCxnSpPr>
          <p:nvPr/>
        </p:nvCxnSpPr>
        <p:spPr>
          <a:xfrm flipV="1">
            <a:off x="8872393" y="2222444"/>
            <a:ext cx="1625896" cy="320853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644E9E-E2E7-F4A8-6B4B-773D1011B0F0}"/>
              </a:ext>
            </a:extLst>
          </p:cNvPr>
          <p:cNvCxnSpPr>
            <a:cxnSpLocks/>
          </p:cNvCxnSpPr>
          <p:nvPr/>
        </p:nvCxnSpPr>
        <p:spPr>
          <a:xfrm flipH="1" flipV="1">
            <a:off x="10739892" y="2222444"/>
            <a:ext cx="1189566" cy="327503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A66E5801-A80F-2223-E828-0406B62DE340}"/>
              </a:ext>
            </a:extLst>
          </p:cNvPr>
          <p:cNvSpPr/>
          <p:nvPr/>
        </p:nvSpPr>
        <p:spPr>
          <a:xfrm>
            <a:off x="8579562" y="387373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EEF2179-7364-F26A-0776-8CE729C55B1E}"/>
              </a:ext>
            </a:extLst>
          </p:cNvPr>
          <p:cNvSpPr/>
          <p:nvPr/>
        </p:nvSpPr>
        <p:spPr>
          <a:xfrm>
            <a:off x="8579553" y="374929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76F4F7B-388C-FCBE-422D-A66CE0FC590F}"/>
              </a:ext>
            </a:extLst>
          </p:cNvPr>
          <p:cNvSpPr/>
          <p:nvPr/>
        </p:nvSpPr>
        <p:spPr>
          <a:xfrm>
            <a:off x="8579553" y="3589846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FF79DAE-43BC-BD02-B08E-9ADA331AB093}"/>
              </a:ext>
            </a:extLst>
          </p:cNvPr>
          <p:cNvCxnSpPr>
            <a:cxnSpLocks/>
          </p:cNvCxnSpPr>
          <p:nvPr/>
        </p:nvCxnSpPr>
        <p:spPr>
          <a:xfrm flipH="1" flipV="1">
            <a:off x="11797851" y="1954882"/>
            <a:ext cx="14231" cy="361464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13BDBFA-E425-213B-236E-3C4D329B04BC}"/>
              </a:ext>
            </a:extLst>
          </p:cNvPr>
          <p:cNvSpPr txBox="1"/>
          <p:nvPr/>
        </p:nvSpPr>
        <p:spPr>
          <a:xfrm>
            <a:off x="10231517" y="4134490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2</a:t>
            </a:r>
            <a:endParaRPr lang="en-US" sz="2400" baseline="-25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860423" y="1146921"/>
            <a:ext cx="1300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3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3022840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Slant Affects 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730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Slant</a:t>
            </a:r>
            <a:r>
              <a:rPr lang="en-US" dirty="0"/>
              <a:t> of local surfaces can distort depth estimates</a:t>
            </a:r>
          </a:p>
          <a:p>
            <a:r>
              <a:rPr lang="en-US" dirty="0"/>
              <a:t>Local slant distorts coordinates</a:t>
            </a:r>
          </a:p>
          <a:p>
            <a:r>
              <a:rPr lang="en-US" dirty="0"/>
              <a:t>Local slant of surfaces creates ambiguity in depth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5AA36-2396-1324-76AE-5339B8517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19" y="2727915"/>
            <a:ext cx="6444286" cy="407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7E98E7-C498-451D-D8E6-6B20DC053EB1}"/>
              </a:ext>
            </a:extLst>
          </p:cNvPr>
          <p:cNvSpPr txBox="1"/>
          <p:nvPr/>
        </p:nvSpPr>
        <p:spPr>
          <a:xfrm>
            <a:off x="9119152" y="4174179"/>
            <a:ext cx="218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Figure from </a:t>
            </a:r>
            <a:r>
              <a:rPr lang="en-US" dirty="0" err="1">
                <a:hlinkClick r:id="rId3"/>
              </a:rPr>
              <a:t>Bonnen</a:t>
            </a:r>
            <a:r>
              <a:rPr lang="en-US" dirty="0">
                <a:hlinkClick r:id="rId3"/>
              </a:rPr>
              <a:t>, et.al.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17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Slant Affects 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730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Slant</a:t>
            </a:r>
            <a:r>
              <a:rPr lang="en-US" dirty="0"/>
              <a:t> of local surfaces can distort depth estimates</a:t>
            </a:r>
          </a:p>
          <a:p>
            <a:r>
              <a:rPr lang="en-US" dirty="0"/>
              <a:t>Local slant distorts geometric shapes – Example of slanted circle </a:t>
            </a:r>
          </a:p>
          <a:p>
            <a:r>
              <a:rPr lang="en-US" dirty="0"/>
              <a:t>Local surfaces can have both slant and tilt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16114A-7062-E24A-2B66-B279096F2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4461"/>
            <a:ext cx="7823752" cy="4088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4B3F0D-BC89-10CB-BDFD-9AA5F12F0B8A}"/>
              </a:ext>
            </a:extLst>
          </p:cNvPr>
          <p:cNvSpPr txBox="1"/>
          <p:nvPr/>
        </p:nvSpPr>
        <p:spPr>
          <a:xfrm>
            <a:off x="9119152" y="4179404"/>
            <a:ext cx="218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Figure from </a:t>
            </a:r>
            <a:r>
              <a:rPr lang="en-US" dirty="0" err="1">
                <a:hlinkClick r:id="rId3"/>
              </a:rPr>
              <a:t>Bonnen</a:t>
            </a:r>
            <a:r>
              <a:rPr lang="en-US" dirty="0">
                <a:hlinkClick r:id="rId3"/>
              </a:rPr>
              <a:t>, et.al. 202</a:t>
            </a: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88096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Depth Estimation Models</a:t>
            </a:r>
          </a:p>
        </p:txBody>
      </p:sp>
    </p:spTree>
    <p:extLst>
      <p:ext uri="{BB962C8B-B14F-4D97-AF65-F5344CB8AC3E}">
        <p14:creationId xmlns:p14="http://schemas.microsoft.com/office/powerpoint/2010/main" val="1702682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How can we find a ground truth for model evaluation?   </a:t>
            </a:r>
          </a:p>
          <a:p>
            <a:r>
              <a:rPr lang="en-US" dirty="0"/>
              <a:t>Manual labeling   </a:t>
            </a:r>
          </a:p>
          <a:p>
            <a:pPr lvl="1"/>
            <a:r>
              <a:rPr lang="en-US" dirty="0"/>
              <a:t>Time consuming      </a:t>
            </a:r>
          </a:p>
          <a:p>
            <a:pPr lvl="1"/>
            <a:r>
              <a:rPr lang="en-US" dirty="0"/>
              <a:t>Often limited detail   </a:t>
            </a:r>
          </a:p>
          <a:p>
            <a:r>
              <a:rPr lang="en-US" dirty="0"/>
              <a:t>Automatic labeling  </a:t>
            </a:r>
          </a:p>
          <a:p>
            <a:pPr lvl="1"/>
            <a:r>
              <a:rPr lang="en-US" dirty="0"/>
              <a:t>LIDAR and RADAR directly read distance      </a:t>
            </a:r>
          </a:p>
          <a:p>
            <a:pPr lvl="1"/>
            <a:r>
              <a:rPr lang="en-US" dirty="0"/>
              <a:t>Inherent error from sensor    </a:t>
            </a:r>
          </a:p>
          <a:p>
            <a:pPr lvl="1"/>
            <a:r>
              <a:rPr lang="en-US" dirty="0"/>
              <a:t>Limited range and resolution </a:t>
            </a:r>
          </a:p>
          <a:p>
            <a:r>
              <a:rPr lang="en-US" dirty="0"/>
              <a:t>Synthetic scenes   </a:t>
            </a:r>
          </a:p>
          <a:p>
            <a:pPr lvl="1"/>
            <a:r>
              <a:rPr lang="en-US" dirty="0"/>
              <a:t>Lack of real-world detail or complexity   </a:t>
            </a:r>
          </a:p>
        </p:txBody>
      </p:sp>
    </p:spTree>
    <p:extLst>
      <p:ext uri="{BB962C8B-B14F-4D97-AF65-F5344CB8AC3E}">
        <p14:creationId xmlns:p14="http://schemas.microsoft.com/office/powerpoint/2010/main" val="79873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ways to obtain ground truth for evaluation 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5668512" cy="4582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dirty="0">
                <a:hlinkClick r:id="rId2"/>
              </a:rPr>
              <a:t>KITTI autonomous driving benchmark dataset</a:t>
            </a:r>
            <a:r>
              <a:rPr lang="en-US" dirty="0"/>
              <a:t> includes ground truth</a:t>
            </a:r>
          </a:p>
          <a:p>
            <a:r>
              <a:rPr lang="en-US" sz="2400" dirty="0"/>
              <a:t>Stereo black and white and color cameras collect images   </a:t>
            </a:r>
          </a:p>
          <a:p>
            <a:r>
              <a:rPr lang="en-US" sz="2400" dirty="0"/>
              <a:t>Laser scanner (LIDAR) collects depth information for ground truth </a:t>
            </a:r>
          </a:p>
          <a:p>
            <a:r>
              <a:rPr lang="en-US" sz="2400" dirty="0"/>
              <a:t>Real-time sequence of stereo images collected as car moves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1BC44-FF82-5BBB-1B03-878F6323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588" y="1714503"/>
            <a:ext cx="5442023" cy="48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3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The error in disparity over the image is measured by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a known ground truth and the estimated disparity 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image with known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estimated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at pixel location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perfect alignment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𝑎𝐸𝑃𝐸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83037"/>
            <a:ext cx="11102662" cy="5491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Disparity estimates generally have </a:t>
            </a:r>
            <a:r>
              <a:rPr lang="en-US" b="1" dirty="0"/>
              <a:t>outliers </a:t>
            </a:r>
            <a:r>
              <a:rPr lang="en-US" dirty="0"/>
              <a:t>  </a:t>
            </a:r>
          </a:p>
          <a:p>
            <a:r>
              <a:rPr lang="en-US" dirty="0"/>
              <a:t>Average endpoint error can be misleading with </a:t>
            </a:r>
            <a:r>
              <a:rPr lang="en-US" b="1" dirty="0"/>
              <a:t>influence of outliers </a:t>
            </a:r>
          </a:p>
          <a:p>
            <a:r>
              <a:rPr lang="en-US" dirty="0"/>
              <a:t>Many metrics for outliers used to evaluate stereo vision models   </a:t>
            </a:r>
          </a:p>
          <a:p>
            <a:r>
              <a:rPr lang="en-US" dirty="0"/>
              <a:t>Example: The </a:t>
            </a:r>
            <a:r>
              <a:rPr lang="en-US" dirty="0">
                <a:hlinkClick r:id="rId3"/>
              </a:rPr>
              <a:t>KITTI datasets </a:t>
            </a:r>
            <a:r>
              <a:rPr lang="en-US" dirty="0"/>
              <a:t>use several metrics, including:  </a:t>
            </a:r>
          </a:p>
          <a:p>
            <a:pPr lvl="1"/>
            <a:r>
              <a:rPr lang="en-US" dirty="0"/>
              <a:t>D1 – Percentage of stereo disparity outliers in first frame  </a:t>
            </a:r>
          </a:p>
          <a:p>
            <a:pPr lvl="1"/>
            <a:r>
              <a:rPr lang="en-US" dirty="0"/>
              <a:t>D2 – Percentage of stereo disparity outliers in second frame   </a:t>
            </a:r>
          </a:p>
          <a:p>
            <a:pPr lvl="1"/>
            <a:r>
              <a:rPr lang="en-US" dirty="0"/>
              <a:t>BG – Average percent outliers in background area </a:t>
            </a:r>
          </a:p>
          <a:p>
            <a:pPr lvl="1"/>
            <a:r>
              <a:rPr lang="en-US" dirty="0"/>
              <a:t>FG – Average percent outliers in foreground areas  </a:t>
            </a:r>
          </a:p>
          <a:p>
            <a:pPr lvl="1"/>
            <a:r>
              <a:rPr lang="en-US" dirty="0"/>
              <a:t>ALL – Average percent of outliers over entire image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4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Many metrics for outliers used to evaluate stereo vision models   </a:t>
                </a:r>
              </a:p>
              <a:p>
                <a:r>
                  <a:rPr lang="en-US" dirty="0"/>
                  <a:t>Example: The </a:t>
                </a:r>
                <a:r>
                  <a:rPr lang="en-US" dirty="0">
                    <a:hlinkClick r:id="rId3"/>
                  </a:rPr>
                  <a:t>Middlebury datasets </a:t>
                </a:r>
                <a:r>
                  <a:rPr lang="en-US" dirty="0"/>
                  <a:t>use a variety of metrics, including:   </a:t>
                </a:r>
              </a:p>
              <a:p>
                <a:pPr lvl="1"/>
                <a:r>
                  <a:rPr lang="en-US" dirty="0"/>
                  <a:t>Bad 0.5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Bad 1.0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r>
                  <a:rPr lang="en-US" dirty="0"/>
                  <a:t>A 50 – 50% quantile or median   </a:t>
                </a:r>
              </a:p>
              <a:p>
                <a:pPr lvl="1"/>
                <a:r>
                  <a:rPr lang="en-US" dirty="0"/>
                  <a:t>A 90 – 90% error quantile  </a:t>
                </a:r>
              </a:p>
              <a:p>
                <a:pPr lvl="1"/>
                <a:r>
                  <a:rPr lang="en-US" dirty="0"/>
                  <a:t>A 95 – 95% error quantile  </a:t>
                </a:r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  <a:blipFill>
                <a:blip r:embed="rId4"/>
                <a:stretch>
                  <a:fillRect l="-1098" t="-177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158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Depth maps for autonomous vehicle 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Shamsafar</a:t>
            </a:r>
            <a:r>
              <a:rPr lang="en-US" sz="1600" dirty="0">
                <a:hlinkClick r:id="rId2"/>
              </a:rPr>
              <a:t>, et. al., 2021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EDCCA-6623-4277-B1B8-61DFDD12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71" y="1524122"/>
            <a:ext cx="7254057" cy="47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Camera Calibration</a:t>
            </a:r>
          </a:p>
        </p:txBody>
      </p:sp>
    </p:spTree>
    <p:extLst>
      <p:ext uri="{BB962C8B-B14F-4D97-AF65-F5344CB8AC3E}">
        <p14:creationId xmlns:p14="http://schemas.microsoft.com/office/powerpoint/2010/main" val="3783462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30507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Two ways to find intrinsic parameters   </a:t>
            </a:r>
          </a:p>
          <a:p>
            <a:pPr lvl="1"/>
            <a:r>
              <a:rPr lang="en-US" dirty="0"/>
              <a:t>Learn from multiple camera views of scene</a:t>
            </a:r>
          </a:p>
          <a:p>
            <a:pPr lvl="1"/>
            <a:r>
              <a:rPr lang="en-US" dirty="0"/>
              <a:t>Use multiple views of a known target</a:t>
            </a:r>
          </a:p>
          <a:p>
            <a:r>
              <a:rPr lang="en-US" dirty="0">
                <a:hlinkClick r:id="rId2"/>
              </a:rPr>
              <a:t>Wide variety of targets available commercially</a:t>
            </a:r>
            <a:endParaRPr lang="en-US" dirty="0"/>
          </a:p>
          <a:p>
            <a:r>
              <a:rPr lang="en-US" dirty="0">
                <a:hlinkClick r:id="rId3"/>
              </a:rPr>
              <a:t>Other suppliers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545CD-6659-4B74-AFA9-A7A558C8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934" y="1413866"/>
            <a:ext cx="7080474" cy="40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9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Experimental apparatus for calibrating stereo camera pairs     </a:t>
            </a:r>
          </a:p>
          <a:p>
            <a:r>
              <a:rPr lang="en-US" dirty="0"/>
              <a:t>Camera pair can be is directed toward a patterned target   </a:t>
            </a:r>
          </a:p>
          <a:p>
            <a:r>
              <a:rPr lang="en-US" dirty="0"/>
              <a:t>Distances between camera lenses and distance to target from lenses are known.   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</a:t>
            </a:r>
            <a:r>
              <a:rPr lang="en-US" dirty="0">
                <a:hlinkClick r:id="rId2"/>
              </a:rPr>
              <a:t> 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7369C-B5BB-EF3E-7783-78E952FB3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534" y="876902"/>
            <a:ext cx="6301282" cy="565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7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Interest points (intersections of lines) are found for each camera   </a:t>
            </a:r>
          </a:p>
          <a:p>
            <a:r>
              <a:rPr lang="en-US" dirty="0"/>
              <a:t>Manual correction of interest point labels may be required  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  </a:t>
            </a:r>
            <a:r>
              <a:rPr 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96AC2-E09D-D842-EE41-37B13CBF1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616" y="1723331"/>
            <a:ext cx="6506928" cy="336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4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Solve linear system of equations to determine camera array calibration  </a:t>
            </a:r>
          </a:p>
          <a:p>
            <a:r>
              <a:rPr lang="en-US" dirty="0"/>
              <a:t>Essentially an image </a:t>
            </a:r>
            <a:r>
              <a:rPr lang="en-US"/>
              <a:t>stitching problem   </a:t>
            </a:r>
            <a:endParaRPr lang="en-US" dirty="0"/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  </a:t>
            </a:r>
            <a:r>
              <a:rPr lang="en-US" sz="1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6E46A-96B0-310F-6BD1-26D9709AD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939" y="1053998"/>
            <a:ext cx="6221985" cy="492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Why Use Binocular Vision?</a:t>
            </a:r>
          </a:p>
        </p:txBody>
      </p:sp>
    </p:spTree>
    <p:extLst>
      <p:ext uri="{BB962C8B-B14F-4D97-AF65-F5344CB8AC3E}">
        <p14:creationId xmlns:p14="http://schemas.microsoft.com/office/powerpoint/2010/main" val="1110923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94C65-06B3-03F1-8F86-9E97D88E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342842"/>
            <a:ext cx="5462723" cy="34774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4868414" cy="16577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hlinkClick r:id="rId4"/>
              </a:rPr>
              <a:t>Smolyanskiy</a:t>
            </a:r>
            <a:r>
              <a:rPr lang="en-US" dirty="0">
                <a:hlinkClick r:id="rId4"/>
              </a:rPr>
              <a:t> et.al., 2020</a:t>
            </a:r>
            <a:r>
              <a:rPr lang="en-US" dirty="0"/>
              <a:t> investigated differences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912808" y="3536381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Monocular depth volume of the scene – poor definition, particularly for distant objects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931539" y="5172955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volume of the scene – higher definition, particularly for distant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33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93306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855658" y="3754368"/>
            <a:ext cx="4868414" cy="1389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gives better definition of, particularly for more distant objects 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855658" y="5113862"/>
            <a:ext cx="4868414" cy="8255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Green dots are ground truth from LIDAR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89302-7A34-784F-9092-1284BEB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536381"/>
            <a:ext cx="6207579" cy="273750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545A94-51F6-032D-503F-631BDAD9D963}"/>
              </a:ext>
            </a:extLst>
          </p:cNvPr>
          <p:cNvSpPr txBox="1">
            <a:spLocks/>
          </p:cNvSpPr>
          <p:nvPr/>
        </p:nvSpPr>
        <p:spPr>
          <a:xfrm>
            <a:off x="7424738" y="6373896"/>
            <a:ext cx="3124200" cy="443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hlinkClick r:id="rId4"/>
              </a:rPr>
              <a:t>from </a:t>
            </a:r>
            <a:r>
              <a:rPr lang="en-US" sz="2000" dirty="0" err="1">
                <a:hlinkClick r:id="rId4"/>
              </a:rPr>
              <a:t>Smolyanskiy</a:t>
            </a:r>
            <a:r>
              <a:rPr lang="en-US" sz="2000" dirty="0">
                <a:hlinkClick r:id="rId4"/>
              </a:rPr>
              <a:t> et.al., 2020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3990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Depth Estimation with Deep NNs</a:t>
            </a:r>
          </a:p>
        </p:txBody>
      </p:sp>
    </p:spTree>
    <p:extLst>
      <p:ext uri="{BB962C8B-B14F-4D97-AF65-F5344CB8AC3E}">
        <p14:creationId xmlns:p14="http://schemas.microsoft.com/office/powerpoint/2010/main" val="1004801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Neural Nets for 3-D Depth Estimation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proposed deep NN architectures have common elements   </a:t>
                </a:r>
              </a:p>
              <a:p>
                <a:r>
                  <a:rPr lang="en-US" dirty="0"/>
                  <a:t>Goal is to create high-resolution disparity maps from stereo image pair   </a:t>
                </a:r>
              </a:p>
              <a:p>
                <a:r>
                  <a:rPr lang="en-US" dirty="0"/>
                  <a:t>Significant trade-off between resolution and computing speed   </a:t>
                </a:r>
              </a:p>
              <a:p>
                <a:pPr lvl="1"/>
                <a:r>
                  <a:rPr lang="en-US" dirty="0"/>
                  <a:t>Lower resolution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  </a:t>
                </a:r>
              </a:p>
              <a:p>
                <a:r>
                  <a:rPr lang="en-US" dirty="0"/>
                  <a:t>Must determine disparity at multiple scales   </a:t>
                </a:r>
              </a:p>
              <a:p>
                <a:pPr lvl="1"/>
                <a:r>
                  <a:rPr lang="en-US" dirty="0"/>
                  <a:t>Fewer scales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</a:t>
                </a:r>
              </a:p>
              <a:p>
                <a:r>
                  <a:rPr lang="en-US" dirty="0"/>
                  <a:t>Until recently, no architecture was capable of real-time performance &gt; 30 fps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  <a:blipFill>
                <a:blip r:embed="rId2"/>
                <a:stretch>
                  <a:fillRect l="-1159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8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/>
              <a:t>Geometry of depth estimation  </a:t>
            </a:r>
          </a:p>
          <a:p>
            <a:r>
              <a:rPr lang="en-US" dirty="0" err="1"/>
              <a:t>Epipolar</a:t>
            </a:r>
            <a:r>
              <a:rPr lang="en-US" dirty="0"/>
              <a:t> geometry for 3-D vision   </a:t>
            </a:r>
          </a:p>
          <a:p>
            <a:r>
              <a:rPr lang="en-US" dirty="0"/>
              <a:t>Image rectification for disparity estimation   </a:t>
            </a:r>
          </a:p>
          <a:p>
            <a:r>
              <a:rPr lang="en-US" dirty="0"/>
              <a:t>Evaluation of depth estimation models   </a:t>
            </a:r>
          </a:p>
          <a:p>
            <a:r>
              <a:rPr lang="en-US" dirty="0"/>
              <a:t>Why use binocular vision?   </a:t>
            </a:r>
          </a:p>
          <a:p>
            <a:r>
              <a:rPr lang="en-US" dirty="0"/>
              <a:t>Depth estimation with deep neural networks   </a:t>
            </a:r>
          </a:p>
          <a:p>
            <a:r>
              <a:rPr lang="en-US" dirty="0"/>
              <a:t>Example: </a:t>
            </a:r>
            <a:r>
              <a:rPr lang="en-US" dirty="0" err="1"/>
              <a:t>MobileStereoNet</a:t>
            </a:r>
            <a:r>
              <a:rPr lang="en-US" dirty="0"/>
              <a:t>  </a:t>
            </a:r>
          </a:p>
          <a:p>
            <a:r>
              <a:rPr lang="en-US" dirty="0"/>
              <a:t>Example: </a:t>
            </a:r>
            <a:r>
              <a:rPr lang="en-US" dirty="0" err="1"/>
              <a:t>HITnet</a:t>
            </a:r>
            <a:r>
              <a:rPr lang="en-US" dirty="0"/>
              <a:t>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041076"/>
            <a:ext cx="7375359" cy="37788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029559"/>
            <a:ext cx="805566" cy="982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50227" cy="632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B79C660-9166-3A4D-161F-62C30D3996C9}"/>
              </a:ext>
            </a:extLst>
          </p:cNvPr>
          <p:cNvSpPr txBox="1">
            <a:spLocks/>
          </p:cNvSpPr>
          <p:nvPr/>
        </p:nvSpPr>
        <p:spPr>
          <a:xfrm>
            <a:off x="819577" y="2122190"/>
            <a:ext cx="8580894" cy="78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Left and Right </a:t>
            </a:r>
            <a:r>
              <a:rPr lang="en-US" sz="2400" b="1" dirty="0"/>
              <a:t>multi-scale feature maps</a:t>
            </a:r>
            <a:r>
              <a:rPr lang="en-US" sz="2400" dirty="0"/>
              <a:t>, e.g. </a:t>
            </a:r>
            <a:r>
              <a:rPr lang="en-US" sz="2400" b="1" dirty="0"/>
              <a:t>feature pyramid </a:t>
            </a:r>
            <a:r>
              <a:rPr lang="en-US" sz="2400" dirty="0"/>
              <a:t>or </a:t>
            </a:r>
            <a:r>
              <a:rPr lang="en-US" sz="2400" b="1" dirty="0"/>
              <a:t>encoder-decoder</a:t>
            </a:r>
            <a:r>
              <a:rPr lang="en-US" sz="2400" dirty="0"/>
              <a:t>, such as U-Net architecture, with learned weights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AFF9AF-93CD-2F9D-855E-96AF218288B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497841" y="2905572"/>
            <a:ext cx="612183" cy="9979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4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82672" y="2466852"/>
            <a:ext cx="7955796" cy="795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Cross (interlaced) cost volumes </a:t>
            </a:r>
            <a:r>
              <a:rPr lang="en-US" sz="2400" dirty="0"/>
              <a:t>for left and right use feature map as input and </a:t>
            </a:r>
            <a:r>
              <a:rPr lang="en-US" sz="2400" b="1" dirty="0"/>
              <a:t>output similarity between left and right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5362414" y="3262312"/>
            <a:ext cx="98156" cy="958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955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35949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</a:t>
                </a:r>
              </a:p>
              <a:p>
                <a:r>
                  <a:rPr lang="en-US" dirty="0"/>
                  <a:t>Cost volume contains similarity measured over all scales for all locations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feature map for all disparities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Example: correlation over </a:t>
                </a:r>
                <a:r>
                  <a:rPr lang="en-US" i="1" dirty="0"/>
                  <a:t>N</a:t>
                </a:r>
                <a:r>
                  <a:rPr lang="en-US" dirty="0"/>
                  <a:t> pixels as a similarity measure at disparity, </a:t>
                </a:r>
                <a:r>
                  <a:rPr lang="en-US" i="1" dirty="0"/>
                  <a:t>d</a:t>
                </a:r>
                <a:r>
                  <a:rPr lang="en-US" dirty="0"/>
                  <a:t>, between left,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and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use other similarity measures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Hamming distance 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Absolute distance</a:t>
                </a:r>
              </a:p>
              <a:p>
                <a:r>
                  <a:rPr lang="en-US" dirty="0"/>
                  <a:t>Cost volumes can be 3-D or 4-D versions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359496"/>
              </a:xfrm>
              <a:blipFill>
                <a:blip r:embed="rId2"/>
                <a:stretch>
                  <a:fillRect l="-1159" t="-261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79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4-D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4-D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discrete samples in disparity dimension for discrete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Channels of the multi-scale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</a:t>
                </a:r>
              </a:p>
              <a:p>
                <a:r>
                  <a:rPr lang="en-US" dirty="0"/>
                  <a:t>Creating the 4-D cost volume requires a </a:t>
                </a:r>
                <a:r>
                  <a:rPr lang="en-US" b="1" dirty="0"/>
                  <a:t>3-D convolutional kernel    </a:t>
                </a:r>
              </a:p>
              <a:p>
                <a:pPr lvl="1"/>
                <a:r>
                  <a:rPr lang="en-US" dirty="0"/>
                  <a:t>3-D convolution is computationally intensive  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  <a:blipFill>
                <a:blip r:embed="rId2"/>
                <a:stretch>
                  <a:fillRect l="-1159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6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3-D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Disparities must be integrated into the channels   </a:t>
                </a:r>
              </a:p>
              <a:p>
                <a:pPr lvl="1"/>
                <a:r>
                  <a:rPr lang="en-US" dirty="0"/>
                  <a:t>Interlace channels of left and right feature maps</a:t>
                </a:r>
              </a:p>
              <a:p>
                <a:pPr lvl="1"/>
                <a:r>
                  <a:rPr lang="en-US" dirty="0"/>
                  <a:t>Concatenate channels of left and right feature maps </a:t>
                </a:r>
              </a:p>
              <a:p>
                <a:r>
                  <a:rPr lang="en-US" dirty="0"/>
                  <a:t>3-D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accounts for integrating both left and right feature maps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number of channels in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     </a:t>
                </a:r>
              </a:p>
              <a:p>
                <a:r>
                  <a:rPr lang="en-US" dirty="0"/>
                  <a:t>Can be performed with 2-D convolution  </a:t>
                </a:r>
              </a:p>
              <a:p>
                <a:pPr lvl="1"/>
                <a:r>
                  <a:rPr lang="en-US" b="1" dirty="0"/>
                  <a:t>Computationally more efficient </a:t>
                </a:r>
                <a:r>
                  <a:rPr lang="en-US" dirty="0"/>
                  <a:t>than 3-D convolution!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  <a:blipFill>
                <a:blip r:embed="rId2"/>
                <a:stretch>
                  <a:fillRect l="-1159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66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67174" y="2230773"/>
            <a:ext cx="94487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Matching network</a:t>
            </a:r>
            <a:r>
              <a:rPr lang="en-US" sz="2400" dirty="0"/>
              <a:t> with one or more </a:t>
            </a:r>
            <a:r>
              <a:rPr lang="en-US" sz="2400" b="1" dirty="0"/>
              <a:t>encoder-decoder hourglass </a:t>
            </a:r>
            <a:r>
              <a:rPr lang="en-US" sz="2400" dirty="0"/>
              <a:t>architecture stages (or U-Net) creates up-sampled feature map </a:t>
            </a:r>
            <a:r>
              <a:rPr lang="en-US" sz="2400" b="1" dirty="0"/>
              <a:t>integrating of cost volume at different scales</a:t>
            </a:r>
            <a:r>
              <a:rPr lang="en-US" sz="2400" dirty="0"/>
              <a:t>. Network uses learned weights </a:t>
            </a:r>
            <a:endParaRPr lang="en-US" sz="24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013342" y="3262312"/>
            <a:ext cx="178232" cy="8602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4612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Find </a:t>
                </a:r>
                <a:r>
                  <a:rPr lang="en-US" sz="2400" b="1" dirty="0"/>
                  <a:t>disparity with maximum probability </a:t>
                </a:r>
                <a:r>
                  <a:rPr lang="en-US" sz="2400" dirty="0"/>
                  <a:t>for each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location. Often MLP, or linear with nonlinear activation.  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  <a:blipFill>
                <a:blip r:embed="rId4"/>
                <a:stretch>
                  <a:fillRect l="-1778" t="-11243" b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808922" y="3262312"/>
            <a:ext cx="49078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5375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Computing Disparity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Disparity is computed  from the up-sampled cost volume feature map with as generalized regression </a:t>
                </a:r>
              </a:p>
              <a:p>
                <a:r>
                  <a:rPr lang="en-US" dirty="0"/>
                  <a:t>Disparity is discretized in the cost volume    </a:t>
                </a:r>
              </a:p>
              <a:p>
                <a:r>
                  <a:rPr lang="en-US" dirty="0"/>
                  <a:t>Regression finds the most probable disparity level </a:t>
                </a:r>
              </a:p>
              <a:p>
                <a:pPr marL="0" indent="0">
                  <a:buNone/>
                </a:pPr>
                <a:endParaRPr lang="en-US" sz="1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possible disparity level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disparity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Or, for feature channel </a:t>
                </a:r>
                <a:r>
                  <a:rPr lang="en-US" i="1" dirty="0"/>
                  <a:t>l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known as a </a:t>
                </a:r>
                <a:r>
                  <a:rPr lang="en-US" b="1" dirty="0"/>
                  <a:t>soft </a:t>
                </a:r>
                <a:r>
                  <a:rPr lang="en-US" b="1" dirty="0" err="1"/>
                  <a:t>argmin</a:t>
                </a:r>
                <a:r>
                  <a:rPr lang="en-US" b="1" dirty="0"/>
                  <a:t> function</a:t>
                </a: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870" t="-3125" b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08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8239931" y="2155254"/>
            <a:ext cx="3564611" cy="1273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Network learns to minimize loss between left and right disparity maps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9084418" y="3429000"/>
            <a:ext cx="937819" cy="142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59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Loss function is used to learn the parameters of the network </a:t>
                </a:r>
              </a:p>
              <a:p>
                <a:r>
                  <a:rPr lang="en-US" dirty="0"/>
                  <a:t>Disparity often has </a:t>
                </a:r>
                <a:r>
                  <a:rPr lang="en-US" b="1" dirty="0"/>
                  <a:t>outliers</a:t>
                </a:r>
                <a:r>
                  <a:rPr lang="en-US" dirty="0"/>
                  <a:t>, so requires </a:t>
                </a:r>
                <a:r>
                  <a:rPr lang="en-US" b="1" dirty="0"/>
                  <a:t>robust loss function</a:t>
                </a:r>
              </a:p>
              <a:p>
                <a:r>
                  <a:rPr lang="en-US" dirty="0"/>
                  <a:t>Loss function uses the </a:t>
                </a:r>
                <a:r>
                  <a:rPr lang="en-US" b="1" dirty="0"/>
                  <a:t>smoothed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norm 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For left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and right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smooth L1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𝑆𝑚𝑜𝑜𝑡h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−0.5, 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159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58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Active sensing – beyond our scope</a:t>
            </a:r>
          </a:p>
          <a:p>
            <a:pPr lvl="1"/>
            <a:r>
              <a:rPr lang="en-US" dirty="0"/>
              <a:t>Radar</a:t>
            </a:r>
          </a:p>
          <a:p>
            <a:pPr lvl="1"/>
            <a:r>
              <a:rPr lang="en-US" dirty="0"/>
              <a:t>Lidar </a:t>
            </a:r>
          </a:p>
          <a:p>
            <a:pPr lvl="1"/>
            <a:r>
              <a:rPr lang="en-US" dirty="0"/>
              <a:t>Expensive </a:t>
            </a:r>
          </a:p>
          <a:p>
            <a:pPr lvl="1"/>
            <a:r>
              <a:rPr lang="en-US" dirty="0"/>
              <a:t>Limited range and resolution</a:t>
            </a:r>
          </a:p>
          <a:p>
            <a:pPr lvl="1"/>
            <a:r>
              <a:rPr lang="en-US" dirty="0"/>
              <a:t>Often integrate with optical methods </a:t>
            </a:r>
          </a:p>
          <a:p>
            <a:r>
              <a:rPr lang="en-US" dirty="0"/>
              <a:t>Moving camera or object</a:t>
            </a:r>
          </a:p>
          <a:p>
            <a:pPr lvl="1"/>
            <a:r>
              <a:rPr lang="en-US" dirty="0"/>
              <a:t>Extension of optical flow  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MobileStereoNet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7290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borrows architectural blocks from </a:t>
            </a:r>
            <a:r>
              <a:rPr lang="en-US" sz="2400" dirty="0" err="1"/>
              <a:t>MobileNet</a:t>
            </a:r>
            <a:r>
              <a:rPr lang="en-US" sz="2400" dirty="0"/>
              <a:t>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was the first NN disparity estimation architecture to operate with real-time performance low error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742FAB-6E86-756D-B3E3-B718924E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14" y="3214637"/>
            <a:ext cx="8525780" cy="34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0"/>
            <a:ext cx="10515600" cy="4044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dirty="0" err="1"/>
              <a:t>MobileStereoNet</a:t>
            </a:r>
            <a:r>
              <a:rPr lang="en-US" dirty="0"/>
              <a:t> has 2-D and 3-D versions</a:t>
            </a:r>
          </a:p>
          <a:p>
            <a:r>
              <a:rPr lang="en-US" dirty="0"/>
              <a:t>3-D </a:t>
            </a:r>
            <a:r>
              <a:rPr lang="en-US" dirty="0" err="1"/>
              <a:t>MobileStereoNet</a:t>
            </a:r>
            <a:r>
              <a:rPr lang="en-US" dirty="0"/>
              <a:t> creates a 4-D cost volume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2-D </a:t>
            </a:r>
            <a:r>
              <a:rPr lang="en-US" dirty="0" err="1"/>
              <a:t>MobileStereoNet</a:t>
            </a:r>
            <a:r>
              <a:rPr lang="en-US" dirty="0"/>
              <a:t> creates a 3-D cost volume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23E7D-EE24-154E-62B0-42D11F0C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63" y="3179060"/>
            <a:ext cx="5605610" cy="127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F1BC2-73BA-F62A-D36E-6A06A42F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963" y="5038049"/>
            <a:ext cx="8820876" cy="15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9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490061"/>
            <a:ext cx="4091216" cy="4081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V1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   </a:t>
            </a:r>
          </a:p>
          <a:p>
            <a:r>
              <a:rPr lang="en-US" dirty="0"/>
              <a:t>V2, with residual loop,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2F6F7-3C65-BF84-B3FA-0C8FF5AA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55" y="2058840"/>
            <a:ext cx="7658729" cy="354121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BE43DB-54C4-DF17-E300-504E9A9DF10B}"/>
              </a:ext>
            </a:extLst>
          </p:cNvPr>
          <p:cNvSpPr txBox="1">
            <a:spLocks/>
          </p:cNvSpPr>
          <p:nvPr/>
        </p:nvSpPr>
        <p:spPr>
          <a:xfrm>
            <a:off x="5060534" y="5651715"/>
            <a:ext cx="2228836" cy="519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V1 </a:t>
            </a:r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A5B623-6C0E-068B-CD65-5128514B6294}"/>
              </a:ext>
            </a:extLst>
          </p:cNvPr>
          <p:cNvSpPr txBox="1">
            <a:spLocks/>
          </p:cNvSpPr>
          <p:nvPr/>
        </p:nvSpPr>
        <p:spPr>
          <a:xfrm>
            <a:off x="8772378" y="5651715"/>
            <a:ext cx="2228836" cy="519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V2 </a:t>
            </a:r>
            <a:r>
              <a:rPr lang="en-US" dirty="0" err="1"/>
              <a:t>MobileNet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880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3F17B-87ED-D019-4886-79AFF7E01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95" y="2181224"/>
            <a:ext cx="4948305" cy="3958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For 3-D cost volume the right and left feature maps are </a:t>
                </a:r>
                <a:r>
                  <a:rPr lang="en-US" b="1" dirty="0"/>
                  <a:t>interlaced</a:t>
                </a:r>
                <a:r>
                  <a:rPr lang="en-US" dirty="0"/>
                  <a:t>  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interlaced</a:t>
                </a:r>
                <a:r>
                  <a:rPr lang="en-US" sz="2400" dirty="0"/>
                  <a:t> features are used to compute a </a:t>
                </a:r>
                <a:r>
                  <a:rPr lang="en-US" sz="2400" b="1" dirty="0"/>
                  <a:t>cost volume </a:t>
                </a:r>
                <a:r>
                  <a:rPr lang="en-US" sz="2400" dirty="0"/>
                  <a:t>to determine disparity</a:t>
                </a:r>
              </a:p>
              <a:p>
                <a:r>
                  <a:rPr lang="en-US" sz="2400" dirty="0"/>
                  <a:t>A form of a </a:t>
                </a:r>
                <a:r>
                  <a:rPr lang="en-US" sz="2400" b="1" dirty="0"/>
                  <a:t>3-D interlaced cost volume </a:t>
                </a:r>
                <a:r>
                  <a:rPr lang="en-US" sz="2400" dirty="0"/>
                  <a:t>for a general interlace metric is: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𝐼𝑛𝑡𝑒𝑟𝑙𝑎𝑐𝑒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  <a:blipFill>
                <a:blip r:embed="rId4"/>
                <a:stretch>
                  <a:fillRect l="-1756" t="-2832" r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87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3316902"/>
            <a:ext cx="5300084" cy="2107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of </a:t>
            </a:r>
            <a:r>
              <a:rPr lang="en-US" dirty="0" err="1"/>
              <a:t>MobileNet</a:t>
            </a:r>
            <a:r>
              <a:rPr lang="en-US" dirty="0"/>
              <a:t> blocks greatly improves speed     </a:t>
            </a:r>
          </a:p>
          <a:p>
            <a:r>
              <a:rPr lang="en-US" dirty="0"/>
              <a:t>Additional speed increase from use of 3D cost volume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A4729-948A-E7DA-275B-E85B42BB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37" y="2084972"/>
            <a:ext cx="6573964" cy="38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125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27525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dirty="0" err="1"/>
                  <a:t>MobileStereoNet</a:t>
                </a:r>
                <a:r>
                  <a:rPr lang="en-US" dirty="0"/>
                  <a:t> of </a:t>
                </a:r>
                <a:r>
                  <a:rPr lang="en-US" dirty="0" err="1">
                    <a:hlinkClick r:id="rId2"/>
                  </a:rPr>
                  <a:t>Shamsafar</a:t>
                </a:r>
                <a:r>
                  <a:rPr lang="en-US" dirty="0">
                    <a:hlinkClick r:id="rId2"/>
                  </a:rPr>
                  <a:t> et. al., 2021 </a:t>
                </a:r>
                <a:r>
                  <a:rPr lang="en-US" dirty="0"/>
                  <a:t>is a highly efficient depth estimation model</a:t>
                </a:r>
              </a:p>
              <a:p>
                <a:r>
                  <a:rPr lang="en-US" sz="2400" dirty="0"/>
                  <a:t>Interlaced left and right feature map converted to disparity map </a:t>
                </a:r>
              </a:p>
              <a:p>
                <a:r>
                  <a:rPr lang="en-US" sz="2400" dirty="0"/>
                  <a:t>Unique convolution stack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The number of features and scales are reduced at each groupwise convolution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dirty="0" err="1"/>
                  <a:t>ModileStereoNet</a:t>
                </a:r>
                <a:r>
                  <a:rPr lang="en-US" sz="2400" dirty="0"/>
                  <a:t> interlace function is </a:t>
                </a:r>
                <a:r>
                  <a:rPr lang="en-US" sz="2400" b="1" dirty="0"/>
                  <a:t>learned</a:t>
                </a:r>
                <a:r>
                  <a:rPr lang="en-US" sz="2400" dirty="0"/>
                  <a:t>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2752579"/>
              </a:xfrm>
              <a:blipFill>
                <a:blip r:embed="rId3"/>
                <a:stretch>
                  <a:fillRect l="-1159" t="-3761" b="-2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C539A70-8295-3123-5E00-9F3A8D88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59" y="3714428"/>
            <a:ext cx="11103646" cy="30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607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39" y="2319581"/>
            <a:ext cx="5284585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Left image and ground truth disparity in left column  </a:t>
            </a:r>
          </a:p>
          <a:p>
            <a:r>
              <a:rPr lang="en-US" dirty="0"/>
              <a:t>Disparity error in center and right upper image   </a:t>
            </a:r>
          </a:p>
          <a:p>
            <a:r>
              <a:rPr lang="en-US" dirty="0"/>
              <a:t>Estimated disparity map in center and right lower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5C1B7-6B33-4A1E-5108-0936F9680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859943"/>
            <a:ext cx="6333906" cy="485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68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080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/>
              <a:t>Performance comparison with other leading models on benchmark data 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achieves fast performance at cost in accuracy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C11B4-A1B0-92E8-D0F3-4994DB1E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93" y="3744133"/>
            <a:ext cx="7380835" cy="28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530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HITnet</a:t>
            </a:r>
            <a:r>
              <a:rPr lang="en-US" sz="4000" dirty="0"/>
              <a:t> a (nearly) State of the Art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13702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Passive approaches to 3-D CV </a:t>
            </a:r>
          </a:p>
          <a:p>
            <a:r>
              <a:rPr lang="en-US" dirty="0"/>
              <a:t>Monocular methods </a:t>
            </a:r>
          </a:p>
          <a:p>
            <a:pPr lvl="1"/>
            <a:r>
              <a:rPr lang="en-US" dirty="0"/>
              <a:t>Use properties of single image</a:t>
            </a:r>
          </a:p>
          <a:p>
            <a:pPr lvl="1"/>
            <a:r>
              <a:rPr lang="en-US" dirty="0"/>
              <a:t>Area of considerable research   </a:t>
            </a:r>
          </a:p>
          <a:p>
            <a:r>
              <a:rPr lang="en-US" dirty="0"/>
              <a:t>Multiple camera poses  </a:t>
            </a:r>
          </a:p>
          <a:p>
            <a:pPr lvl="1"/>
            <a:r>
              <a:rPr lang="en-US" dirty="0"/>
              <a:t>Use 2 or more camera poses</a:t>
            </a:r>
          </a:p>
          <a:p>
            <a:pPr lvl="1"/>
            <a:r>
              <a:rPr lang="en-US" dirty="0"/>
              <a:t>Solve inverse projection problem </a:t>
            </a:r>
          </a:p>
          <a:p>
            <a:r>
              <a:rPr lang="en-US" dirty="0"/>
              <a:t>We focus on 2 camera or stereo vision case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4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nearly the state of the art 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takes a different approach when compared to other deep NN 3-D computer vision architectures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achieves state of the art accuracy at </a:t>
            </a:r>
            <a:r>
              <a:rPr lang="en-US" sz="2400" b="1" dirty="0"/>
              <a:t>real-time speeds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8EB4A-9655-9395-349E-F0BA3312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390" y="3324225"/>
            <a:ext cx="5823064" cy="33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1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908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nearly the state of the art 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319581"/>
            <a:ext cx="3676850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Results shown for 4 benchmark datasets  </a:t>
            </a:r>
          </a:p>
          <a:p>
            <a:r>
              <a:rPr lang="en-US" dirty="0"/>
              <a:t>Notice the high resolution at multiple scales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70023-4262-9090-AE38-A9BC7B90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983" y="2078087"/>
            <a:ext cx="7636214" cy="46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53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0"/>
            <a:ext cx="10515600" cy="5402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nearly the state of the art 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performs disparity estimation on overlapping tiles  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algorithm simultaneously estimates slant   </a:t>
            </a:r>
          </a:p>
          <a:p>
            <a:pPr lvl="1"/>
            <a:r>
              <a:rPr lang="en-US" dirty="0"/>
              <a:t>No need for prior image rectification step   </a:t>
            </a:r>
          </a:p>
          <a:p>
            <a:r>
              <a:rPr lang="en-US" dirty="0"/>
              <a:t>HITS algorithm has two major steps  </a:t>
            </a:r>
          </a:p>
          <a:p>
            <a:pPr lvl="1"/>
            <a:r>
              <a:rPr lang="en-US" b="1" dirty="0"/>
              <a:t>Initialization</a:t>
            </a:r>
            <a:r>
              <a:rPr lang="en-US" dirty="0"/>
              <a:t> finds preliminary disparity and slants</a:t>
            </a:r>
          </a:p>
          <a:p>
            <a:pPr lvl="1"/>
            <a:r>
              <a:rPr lang="en-US" b="1" dirty="0"/>
              <a:t>Propagation</a:t>
            </a:r>
            <a:r>
              <a:rPr lang="en-US" dirty="0"/>
              <a:t> improves estimates of disparity and slants with increasing resolution </a:t>
            </a:r>
          </a:p>
        </p:txBody>
      </p:sp>
    </p:spTree>
    <p:extLst>
      <p:ext uri="{BB962C8B-B14F-4D97-AF65-F5344CB8AC3E}">
        <p14:creationId xmlns:p14="http://schemas.microsoft.com/office/powerpoint/2010/main" val="10407732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F3195-7344-FCE0-7D62-7AA62D33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E7E0-5D7A-D691-4D09-EEB0AEA7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C7A3C-706D-A9EF-3666-C991A0285E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Initialization step</a:t>
                </a:r>
              </a:p>
              <a:p>
                <a:r>
                  <a:rPr lang="en-US" sz="2400" dirty="0"/>
                  <a:t>The initial hypothesis of disparity, </a:t>
                </a:r>
                <a:r>
                  <a:rPr lang="en-US" sz="2400" i="1" dirty="0"/>
                  <a:t>d</a:t>
                </a:r>
                <a:r>
                  <a:rPr lang="en-US" sz="2400" dirty="0"/>
                  <a:t>, and slant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Where,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Disparity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b="0" dirty="0"/>
                  <a:t>The </a:t>
                </a:r>
                <a:r>
                  <a:rPr lang="en-US" b="1" dirty="0"/>
                  <a:t>gradient of dispar</a:t>
                </a:r>
                <a:r>
                  <a:rPr lang="en-US" dirty="0"/>
                  <a:t>ity</a:t>
                </a:r>
                <a:r>
                  <a:rPr lang="en-US" b="0" dirty="0"/>
                  <a:t> from tile slant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b="1" dirty="0"/>
                  <a:t>Descriptor for tile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b="1" dirty="0"/>
                  <a:t>, learned with a MLP network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b="1" dirty="0"/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C7A3C-706D-A9EF-3666-C991A0285E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  <a:blipFill>
                <a:blip r:embed="rId2"/>
                <a:stretch>
                  <a:fillRect l="-1159" t="-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1039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4053F-DB98-0B46-3004-C925E6470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698F-B888-11F5-9EAE-1C2ED6A0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359511-532C-5818-D219-78AF1F0DFD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Initialization Step  </a:t>
                </a:r>
              </a:p>
              <a:p>
                <a:r>
                  <a:rPr lang="en-US" b="1" dirty="0"/>
                  <a:t>Descriptor for tile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b="1" dirty="0"/>
                  <a:t>, learned with a MLP network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𝑖𝑛𝑡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𝜚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𝑖𝑛𝑡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, disparity cost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left feature map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learned parameters of MLP</a:t>
                </a:r>
              </a:p>
              <a:p>
                <a:r>
                  <a:rPr lang="en-US" sz="2400" dirty="0"/>
                  <a:t>Learned descriptors are powerful and more general than hand-engineered descriptors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359511-532C-5818-D219-78AF1F0DFD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  <a:blipFill>
                <a:blip r:embed="rId2"/>
                <a:stretch>
                  <a:fillRect l="-1159" t="-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5954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3107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  <a:p>
            <a:r>
              <a:rPr lang="en-US" b="1" dirty="0"/>
              <a:t>Initialization step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01" y="3279832"/>
            <a:ext cx="10555942" cy="246901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D84E85-0342-A26F-ED5D-27D4E3DE80C8}"/>
              </a:ext>
            </a:extLst>
          </p:cNvPr>
          <p:cNvSpPr txBox="1">
            <a:spLocks/>
          </p:cNvSpPr>
          <p:nvPr/>
        </p:nvSpPr>
        <p:spPr>
          <a:xfrm>
            <a:off x="714637" y="2401765"/>
            <a:ext cx="9629613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convolution with </a:t>
            </a:r>
            <a:r>
              <a:rPr lang="en-US" sz="2400" b="1" dirty="0"/>
              <a:t>4x1 stride </a:t>
            </a:r>
            <a:r>
              <a:rPr lang="en-US" sz="2400" dirty="0"/>
              <a:t>to create</a:t>
            </a:r>
            <a:r>
              <a:rPr lang="en-US" sz="2400" b="1" dirty="0"/>
              <a:t> overlapping tiles at each scale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493281" y="3130657"/>
            <a:ext cx="36163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22D6BB-82EE-7558-1F0D-578651692964}"/>
              </a:ext>
            </a:extLst>
          </p:cNvPr>
          <p:cNvSpPr txBox="1">
            <a:spLocks/>
          </p:cNvSpPr>
          <p:nvPr/>
        </p:nvSpPr>
        <p:spPr>
          <a:xfrm>
            <a:off x="1169254" y="6129108"/>
            <a:ext cx="10442011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transposed convolution with </a:t>
            </a:r>
            <a:r>
              <a:rPr lang="en-US" sz="2400" b="1" dirty="0"/>
              <a:t>4x4 stride </a:t>
            </a:r>
            <a:r>
              <a:rPr lang="en-US" sz="2400" dirty="0"/>
              <a:t>to create</a:t>
            </a:r>
            <a:r>
              <a:rPr lang="en-US" sz="2400" b="1" dirty="0"/>
              <a:t> non-overlapping reference tiles </a:t>
            </a:r>
            <a:r>
              <a:rPr lang="en-US" sz="2400" dirty="0"/>
              <a:t>at each scale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61706E-B7CC-B68E-ADAC-694580C3B580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643098" y="5649931"/>
            <a:ext cx="747162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4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428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  <a:p>
            <a:r>
              <a:rPr lang="en-US" dirty="0"/>
              <a:t>Initialization step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46" y="4248790"/>
            <a:ext cx="10555942" cy="2469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465" y="2530953"/>
                <a:ext cx="11217320" cy="14284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/>
                  <a:t>Robust matching</a:t>
                </a:r>
                <a:r>
                  <a:rPr lang="en-US" sz="2400" dirty="0"/>
                  <a:t> of tiles at multiple scales in the </a:t>
                </a:r>
                <a:r>
                  <a:rPr lang="en-US" sz="2400" b="1" dirty="0"/>
                  <a:t>cost volume </a:t>
                </a:r>
                <a:r>
                  <a:rPr lang="en-US" sz="2400" dirty="0"/>
                  <a:t>– only store top matches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400" dirty="0"/>
                  <a:t>At resolution, </a:t>
                </a:r>
                <a:r>
                  <a:rPr lang="en-US" sz="2400" i="1" dirty="0"/>
                  <a:t>l</a:t>
                </a:r>
                <a:r>
                  <a:rPr lang="en-US" sz="2400" dirty="0"/>
                  <a:t>, the cost function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𝜚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Initial match found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∈[0,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65" y="2530953"/>
                <a:ext cx="11217320" cy="1428406"/>
              </a:xfrm>
              <a:prstGeom prst="rect">
                <a:avLst/>
              </a:prstGeom>
              <a:blipFill>
                <a:blip r:embed="rId3"/>
                <a:stretch>
                  <a:fillRect l="-815" t="-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</p:cNvCxnSpPr>
          <p:nvPr/>
        </p:nvCxnSpPr>
        <p:spPr>
          <a:xfrm>
            <a:off x="6466840" y="3871670"/>
            <a:ext cx="1083628" cy="381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12A634-4EF4-9F9E-E7DD-7CD34FD89286}"/>
              </a:ext>
            </a:extLst>
          </p:cNvPr>
          <p:cNvSpPr txBox="1">
            <a:spLocks/>
          </p:cNvSpPr>
          <p:nvPr/>
        </p:nvSpPr>
        <p:spPr>
          <a:xfrm>
            <a:off x="9520608" y="3430139"/>
            <a:ext cx="2376407" cy="86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Initial matches at multiple scales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676AB4-8B3C-C4A9-E499-32E98BB9AB4E}"/>
              </a:ext>
            </a:extLst>
          </p:cNvPr>
          <p:cNvCxnSpPr>
            <a:cxnSpLocks/>
          </p:cNvCxnSpPr>
          <p:nvPr/>
        </p:nvCxnSpPr>
        <p:spPr>
          <a:xfrm flipH="1">
            <a:off x="9944229" y="4298382"/>
            <a:ext cx="764582" cy="155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7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E268D-4199-A639-8AC9-9090D1DF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71" y="3678549"/>
            <a:ext cx="9062455" cy="313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993799"/>
                <a:ext cx="10515600" cy="268475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HITnet employs </a:t>
                </a:r>
                <a:r>
                  <a:rPr lang="en-US" b="1" dirty="0"/>
                  <a:t>multiple propagation steps </a:t>
                </a:r>
                <a:r>
                  <a:rPr lang="en-US" dirty="0"/>
                  <a:t>to improve disparity estimates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disparity volume for warping each tile from disparity gradient is computed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−1.5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−1.5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cost volume,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+1,4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993799"/>
                <a:ext cx="10515600" cy="2684750"/>
              </a:xfrm>
              <a:blipFill>
                <a:blip r:embed="rId3"/>
                <a:stretch>
                  <a:fillRect l="-986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77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C3127-D331-54EB-FE9B-683795B58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29DBD-3041-B745-FA76-AB81C4383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71" y="3678549"/>
            <a:ext cx="9062455" cy="313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75F2D4-9BCE-36BD-6AA4-44A4BEDF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E76F3-53A2-DB60-3850-C749BB6E2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3799"/>
            <a:ext cx="10515600" cy="25191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employs </a:t>
            </a:r>
            <a:r>
              <a:rPr lang="en-US" b="1" dirty="0"/>
              <a:t>multiple propagation steps </a:t>
            </a:r>
            <a:r>
              <a:rPr lang="en-US" dirty="0"/>
              <a:t>to improve disparity estimates</a:t>
            </a:r>
          </a:p>
          <a:p>
            <a:r>
              <a:rPr lang="en-US" dirty="0"/>
              <a:t>At each step the disparity gradient is used to warp the tiles to correct for slant at the scale  </a:t>
            </a:r>
          </a:p>
          <a:p>
            <a:r>
              <a:rPr lang="en-US" dirty="0"/>
              <a:t>Incremental tile hypothesis improvement learned from cost volume</a:t>
            </a:r>
          </a:p>
          <a:p>
            <a:r>
              <a:rPr lang="en-US" dirty="0"/>
              <a:t>Interpolation during propagation to achieve subpixel accuracy   </a:t>
            </a:r>
          </a:p>
          <a:p>
            <a:r>
              <a:rPr lang="en-US" dirty="0"/>
              <a:t>Full detail in the paper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59417-07A8-050B-69F9-CAF6D10DA5F4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49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of 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  </a:t>
            </a:r>
          </a:p>
          <a:p>
            <a:r>
              <a:rPr lang="en-US" dirty="0"/>
              <a:t>Stereo vision is based on </a:t>
            </a:r>
            <a:r>
              <a:rPr lang="en-US" b="1" dirty="0" err="1"/>
              <a:t>epipolar</a:t>
            </a:r>
            <a:r>
              <a:rPr lang="en-US" b="1" dirty="0"/>
              <a:t> geometry</a:t>
            </a:r>
          </a:p>
          <a:p>
            <a:r>
              <a:rPr lang="en-US" dirty="0"/>
              <a:t>Disparity is on the x-axis for rectified image pairs    </a:t>
            </a:r>
          </a:p>
          <a:p>
            <a:r>
              <a:rPr lang="en-US" dirty="0"/>
              <a:t>Endpoint error used to evaluate disparity models     </a:t>
            </a:r>
          </a:p>
          <a:p>
            <a:r>
              <a:rPr lang="en-US" dirty="0"/>
              <a:t>Binocular vision models are inherently more accurate than monocular vision   </a:t>
            </a:r>
          </a:p>
          <a:p>
            <a:r>
              <a:rPr lang="en-US" dirty="0"/>
              <a:t>Deep neural networks estimate disparity at multiple scales    </a:t>
            </a:r>
          </a:p>
          <a:p>
            <a:pPr lvl="1"/>
            <a:r>
              <a:rPr lang="en-US" dirty="0"/>
              <a:t>Cost volume contains similarity estimates for feature map   </a:t>
            </a:r>
          </a:p>
          <a:p>
            <a:pPr lvl="1"/>
            <a:r>
              <a:rPr lang="en-US" dirty="0"/>
              <a:t>Disparity estimated by </a:t>
            </a:r>
            <a:r>
              <a:rPr lang="en-US" dirty="0" err="1"/>
              <a:t>argmin</a:t>
            </a:r>
            <a:r>
              <a:rPr lang="en-US" dirty="0"/>
              <a:t> of matched similarity   </a:t>
            </a:r>
          </a:p>
          <a:p>
            <a:r>
              <a:rPr lang="en-US" dirty="0" err="1"/>
              <a:t>MobileStereoNet</a:t>
            </a:r>
            <a:r>
              <a:rPr lang="en-US" dirty="0"/>
              <a:t>  and </a:t>
            </a:r>
            <a:r>
              <a:rPr lang="en-US" dirty="0" err="1"/>
              <a:t>HITnet</a:t>
            </a:r>
            <a:r>
              <a:rPr lang="en-US" dirty="0"/>
              <a:t> are state-of-the-art real-time disparity estimation models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Difficulties with 3-D CV </a:t>
            </a:r>
          </a:p>
          <a:p>
            <a:r>
              <a:rPr lang="en-US" dirty="0"/>
              <a:t>Limited baseline limits depth accuracy   </a:t>
            </a:r>
          </a:p>
          <a:p>
            <a:pPr lvl="1"/>
            <a:r>
              <a:rPr lang="en-US" dirty="0"/>
              <a:t>Closer distances estimated more accurately</a:t>
            </a:r>
          </a:p>
          <a:p>
            <a:pPr lvl="1"/>
            <a:r>
              <a:rPr lang="en-US" dirty="0"/>
              <a:t>Longer baseline helps but not always possible      </a:t>
            </a:r>
          </a:p>
          <a:p>
            <a:r>
              <a:rPr lang="en-US" dirty="0"/>
              <a:t>Images with low gradient; matching key points between left and right difficult  </a:t>
            </a:r>
          </a:p>
          <a:p>
            <a:r>
              <a:rPr lang="en-US" dirty="0"/>
              <a:t>Repetitive patterns makes key point matches ambiguous  </a:t>
            </a:r>
          </a:p>
          <a:p>
            <a:r>
              <a:rPr lang="en-US" dirty="0"/>
              <a:t>Real-world lighting, shadow and poor contrast    </a:t>
            </a:r>
          </a:p>
          <a:p>
            <a:pPr lvl="1"/>
            <a:r>
              <a:rPr lang="en-US" dirty="0"/>
              <a:t>Shadows are particularly troublesome   </a:t>
            </a:r>
          </a:p>
          <a:p>
            <a:pPr lvl="1"/>
            <a:r>
              <a:rPr lang="en-US" dirty="0"/>
              <a:t>Poor contrast areas have low gradient   </a:t>
            </a:r>
          </a:p>
          <a:p>
            <a:r>
              <a:rPr lang="en-US" dirty="0"/>
              <a:t>Reflective surfaces distort apparent depth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 Bibliography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Selections from the large and expanding literature   </a:t>
            </a:r>
          </a:p>
          <a:p>
            <a:pPr lvl="1"/>
            <a:r>
              <a:rPr lang="en-US" dirty="0">
                <a:hlinkClick r:id="rId2"/>
              </a:rPr>
              <a:t>Deeper Depth Prediction with Fully Convolutional Residual Networks, Laina, et.al., 2016,  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Pyramid Stereo Matching Network, Chang and Chen, 2018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On the Importance of Stereo for Accurate Depth Estimation: An Efficient Semi-Supervised Deep Neural Network Approach, </a:t>
            </a:r>
            <a:r>
              <a:rPr lang="en-US" dirty="0" err="1">
                <a:hlinkClick r:id="rId4"/>
              </a:rPr>
              <a:t>Smolyanskiy</a:t>
            </a:r>
            <a:r>
              <a:rPr lang="en-US" dirty="0">
                <a:hlinkClick r:id="rId4"/>
              </a:rPr>
              <a:t>, et.al., 2020</a:t>
            </a:r>
            <a:endParaRPr lang="en-US" dirty="0"/>
          </a:p>
          <a:p>
            <a:pPr lvl="1"/>
            <a:r>
              <a:rPr lang="en-US" dirty="0" err="1">
                <a:hlinkClick r:id="rId5"/>
              </a:rPr>
              <a:t>MobileStereoNet</a:t>
            </a:r>
            <a:r>
              <a:rPr lang="en-US" dirty="0">
                <a:hlinkClick r:id="rId5"/>
              </a:rPr>
              <a:t>: Towards Lightweight Deep Networks for Stereo Matching, </a:t>
            </a:r>
            <a:r>
              <a:rPr lang="en-US" dirty="0" err="1">
                <a:hlinkClick r:id="rId5"/>
              </a:rPr>
              <a:t>Shamsafar</a:t>
            </a:r>
            <a:r>
              <a:rPr lang="en-US" dirty="0">
                <a:hlinkClick r:id="rId5"/>
              </a:rPr>
              <a:t>, et.al., 2021</a:t>
            </a:r>
            <a:endParaRPr lang="en-US" dirty="0"/>
          </a:p>
          <a:p>
            <a:pPr lvl="1"/>
            <a:r>
              <a:rPr lang="en-US" dirty="0" err="1">
                <a:hlinkClick r:id="rId6"/>
              </a:rPr>
              <a:t>HITNet</a:t>
            </a:r>
            <a:r>
              <a:rPr lang="en-US" dirty="0">
                <a:hlinkClick r:id="rId6"/>
              </a:rPr>
              <a:t>: Hierarchical Iterative Tile Refinement Network for Real-time Stereo Matching, Tankovich, et.al., 2023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A Survey on Deep Stereo Matching in the Twenties, Tosi, </a:t>
            </a:r>
            <a:r>
              <a:rPr lang="en-US" dirty="0" err="1">
                <a:hlinkClick r:id="rId7"/>
              </a:rPr>
              <a:t>Bartolomie</a:t>
            </a:r>
            <a:r>
              <a:rPr lang="en-US" dirty="0">
                <a:hlinkClick r:id="rId7"/>
              </a:rPr>
              <a:t>, and Poggi, 2024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59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9051</TotalTime>
  <Words>3822</Words>
  <Application>Microsoft Office PowerPoint</Application>
  <PresentationFormat>Widescreen</PresentationFormat>
  <Paragraphs>636</Paragraphs>
  <Slides>79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Courier New</vt:lpstr>
      <vt:lpstr>Script MT Bold</vt:lpstr>
      <vt:lpstr>Symbol</vt:lpstr>
      <vt:lpstr>Office Theme</vt:lpstr>
      <vt:lpstr>CSCI E-25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 Bibliography </vt:lpstr>
      <vt:lpstr>3-D Computer Vision Bibliography </vt:lpstr>
      <vt:lpstr>3-D Computer Vision Bibliography </vt:lpstr>
      <vt:lpstr>Geometry of Depth Estimation</vt:lpstr>
      <vt:lpstr>Stereo Vision Problem </vt:lpstr>
      <vt:lpstr>Stereo Depth Estimation</vt:lpstr>
      <vt:lpstr>Stereo Depth Estimation</vt:lpstr>
      <vt:lpstr>Stereo Depth Estimation</vt:lpstr>
      <vt:lpstr>Stereo Depth Estimation</vt:lpstr>
      <vt:lpstr>Epipolar Geometry for 3-D Vision</vt:lpstr>
      <vt:lpstr>Review: Pinhole Camera Model</vt:lpstr>
      <vt:lpstr>Epipolar Geometry </vt:lpstr>
      <vt:lpstr>Epipolar Geometry </vt:lpstr>
      <vt:lpstr>Epipolar Geometry </vt:lpstr>
      <vt:lpstr>Projections to Camera Coordinates</vt:lpstr>
      <vt:lpstr>Finding Matching Points</vt:lpstr>
      <vt:lpstr>Finding Matching Points</vt:lpstr>
      <vt:lpstr>Image Rectification</vt:lpstr>
      <vt:lpstr>Rectification of images </vt:lpstr>
      <vt:lpstr>Rectification of images </vt:lpstr>
      <vt:lpstr>Stereo Depth Estimation</vt:lpstr>
      <vt:lpstr>Limits of Depth Estimation Models</vt:lpstr>
      <vt:lpstr>Stereo Depth Estimation Uses Projective Geometry </vt:lpstr>
      <vt:lpstr>Slant Affects Stereo Depth Estimation</vt:lpstr>
      <vt:lpstr>Slant Affects Stereo Depth Estimation</vt:lpstr>
      <vt:lpstr>Evaluation of Depth Estimation Models</vt:lpstr>
      <vt:lpstr>Evaluation of Stereo Vision Models</vt:lpstr>
      <vt:lpstr>Evaluation of Stereo Vision Models </vt:lpstr>
      <vt:lpstr>Evaluation of Stereo Vision Models</vt:lpstr>
      <vt:lpstr>Evaluation of Stereo Vision Models</vt:lpstr>
      <vt:lpstr>Evaluation of Stereo Vision Models</vt:lpstr>
      <vt:lpstr>Camera Calibration</vt:lpstr>
      <vt:lpstr>Camera Calibration</vt:lpstr>
      <vt:lpstr>Camera Calibration</vt:lpstr>
      <vt:lpstr>Camera Calibration</vt:lpstr>
      <vt:lpstr>Camera Calibration</vt:lpstr>
      <vt:lpstr>Why Use Binocular Vision?</vt:lpstr>
      <vt:lpstr>Monocular Depth Estimation  </vt:lpstr>
      <vt:lpstr>Monocular Depth Estimation  </vt:lpstr>
      <vt:lpstr>Depth Estimation with Deep NNs</vt:lpstr>
      <vt:lpstr>Deep Neural Nets for 3-D Depth Estimation </vt:lpstr>
      <vt:lpstr>Deep Networks for 3-D Depth Estimation  </vt:lpstr>
      <vt:lpstr>Deep Networks for 3-D Depth Estimation  </vt:lpstr>
      <vt:lpstr>Cost Volume</vt:lpstr>
      <vt:lpstr>Cost Volume</vt:lpstr>
      <vt:lpstr>Cost Volume</vt:lpstr>
      <vt:lpstr>Deep Networks for 3-D Depth Estimation  </vt:lpstr>
      <vt:lpstr>Deep Networks for 3-D Depth Estimation  </vt:lpstr>
      <vt:lpstr>Computing Disparity  </vt:lpstr>
      <vt:lpstr>Deep Networks for 3-D Depth Estimation  </vt:lpstr>
      <vt:lpstr>Loss function 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HITnet a (nearly) State of the Art Architecture</vt:lpstr>
      <vt:lpstr>HITnet</vt:lpstr>
      <vt:lpstr>HITnet</vt:lpstr>
      <vt:lpstr>HITnet</vt:lpstr>
      <vt:lpstr>HITnet</vt:lpstr>
      <vt:lpstr>HITnet</vt:lpstr>
      <vt:lpstr>HITnet</vt:lpstr>
      <vt:lpstr>HITnet</vt:lpstr>
      <vt:lpstr>HITnet</vt:lpstr>
      <vt:lpstr>HITnet</vt:lpstr>
      <vt:lpstr>Summary of 3-D 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433</cp:revision>
  <dcterms:created xsi:type="dcterms:W3CDTF">2022-04-24T20:15:20Z</dcterms:created>
  <dcterms:modified xsi:type="dcterms:W3CDTF">2025-04-30T01:48:25Z</dcterms:modified>
</cp:coreProperties>
</file>